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6858000" cx="12192000"/>
  <p:notesSz cx="6858000" cy="9144000"/>
  <p:embeddedFontLst>
    <p:embeddedFont>
      <p:font typeface="Roboto Medium"/>
      <p:regular r:id="rId118"/>
      <p:bold r:id="rId119"/>
      <p:italic r:id="rId120"/>
      <p:boldItalic r:id="rId121"/>
    </p:embeddedFont>
    <p:embeddedFont>
      <p:font typeface="Roboto"/>
      <p:regular r:id="rId122"/>
      <p:bold r:id="rId123"/>
      <p:italic r:id="rId124"/>
      <p:boldItalic r:id="rId125"/>
    </p:embeddedFont>
    <p:embeddedFont>
      <p:font typeface="Lato"/>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7">
          <p15:clr>
            <a:srgbClr val="747775"/>
          </p15:clr>
        </p15:guide>
        <p15:guide id="2" orient="horz" pos="90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B89660-94F2-46AF-BD44-F54F694B2085}">
  <a:tblStyle styleId="{24B89660-94F2-46AF-BD44-F54F694B20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7"/>
        <p:guide pos="90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ato-boldItalic.fntdata"/><Relationship Id="rId128" Type="http://schemas.openxmlformats.org/officeDocument/2006/relationships/font" Target="fonts/Lato-italic.fntdata"/><Relationship Id="rId127" Type="http://schemas.openxmlformats.org/officeDocument/2006/relationships/font" Target="fonts/Lato-bold.fntdata"/><Relationship Id="rId126" Type="http://schemas.openxmlformats.org/officeDocument/2006/relationships/font" Target="fonts/Lato-regular.fntdata"/><Relationship Id="rId26" Type="http://schemas.openxmlformats.org/officeDocument/2006/relationships/slide" Target="slides/slide20.xml"/><Relationship Id="rId121" Type="http://schemas.openxmlformats.org/officeDocument/2006/relationships/font" Target="fonts/RobotoMedium-boldItalic.fntdata"/><Relationship Id="rId25" Type="http://schemas.openxmlformats.org/officeDocument/2006/relationships/slide" Target="slides/slide19.xml"/><Relationship Id="rId120"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edium-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obotoMedium-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windows/win32/rpc/binding-handl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windows/win32/api/evntprov/nf-evntprov-eventwrite"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opotam/PetitPotam/blob/main/PetitPotam.py"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ee2b49cf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ee2b49cfa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4ee2b49cfa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ee2b49cf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ee2b49cf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Yet there aren’t that many defensive mechanisms that can accurately target RPC. There’s the RPC Filters built into the Windows Firewall, but they’re aren’t well documented.</a:t>
            </a:r>
            <a:endParaRPr/>
          </a:p>
          <a:p>
            <a:pPr indent="0" lvl="0" marL="0" rtl="0" algn="l">
              <a:spcBef>
                <a:spcPts val="0"/>
              </a:spcBef>
              <a:spcAft>
                <a:spcPts val="0"/>
              </a:spcAft>
              <a:buNone/>
            </a:pPr>
            <a:r>
              <a:rPr lang="en-GB"/>
              <a:t>There’s also some research, blogpost and tools regarding ETW and RPC, </a:t>
            </a:r>
            <a:r>
              <a:rPr lang="en-GB"/>
              <a:t>similarly</a:t>
            </a:r>
            <a:r>
              <a:rPr lang="en-GB"/>
              <a:t> to this talk. They’re mostly aimed at researchers though, and look at what is happening on a local machine with less focus on the network aspect.</a:t>
            </a:r>
            <a:endParaRPr/>
          </a:p>
          <a:p>
            <a:pPr indent="0" lvl="0" marL="0" rtl="0" algn="l">
              <a:spcBef>
                <a:spcPts val="0"/>
              </a:spcBef>
              <a:spcAft>
                <a:spcPts val="0"/>
              </a:spcAft>
              <a:buNone/>
            </a:pPr>
            <a:r>
              <a:rPr lang="en-GB"/>
              <a:t>The most defensive tool is probably RPC Firewalls, which was created by ZeroNetworks and introduced at BlackHat Europe in 2021 by Sagie Dulce. But that’s a 3rd party tool that requires process injections.</a:t>
            </a:r>
            <a:endParaRPr/>
          </a:p>
          <a:p>
            <a:pPr indent="0" lvl="0" marL="0" rtl="0" algn="l">
              <a:spcBef>
                <a:spcPts val="0"/>
              </a:spcBef>
              <a:spcAft>
                <a:spcPts val="0"/>
              </a:spcAft>
              <a:buNone/>
            </a:pPr>
            <a:r>
              <a:rPr lang="en-GB"/>
              <a:t>In this talk, we’ll discuss how to extract the most out of the built in capabilities in Windows, which are ETW and RPC Filters.</a:t>
            </a:r>
            <a:endParaRPr/>
          </a:p>
        </p:txBody>
      </p:sp>
      <p:sp>
        <p:nvSpPr>
          <p:cNvPr id="200" name="Google Shape;200;g24ee2b49cfa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e3df8d353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e3df8d353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what can you do?</a:t>
            </a:r>
            <a:endParaRPr/>
          </a:p>
        </p:txBody>
      </p:sp>
      <p:sp>
        <p:nvSpPr>
          <p:cNvPr id="1106" name="Google Shape;1106;g1e3df8d3537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4f3d5680cf_0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4f3d5680cf_0_8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Introducing the RPC filters. I know people like to diss on Windows Vista, but it did introduce some neat stuff.</a:t>
            </a:r>
            <a:endParaRPr/>
          </a:p>
          <a:p>
            <a:pPr indent="0" lvl="0" marL="0" rtl="0" algn="l">
              <a:spcBef>
                <a:spcPts val="0"/>
              </a:spcBef>
              <a:spcAft>
                <a:spcPts val="0"/>
              </a:spcAft>
              <a:buNone/>
            </a:pPr>
            <a:r>
              <a:rPr lang="en-GB"/>
              <a:t>RPC Filters are part of the Windows Firewall and can be used to create FW rules on RPC connections.</a:t>
            </a:r>
            <a:endParaRPr/>
          </a:p>
          <a:p>
            <a:pPr indent="0" lvl="0" marL="0" rtl="0" algn="l">
              <a:spcBef>
                <a:spcPts val="0"/>
              </a:spcBef>
              <a:spcAft>
                <a:spcPts val="0"/>
              </a:spcAft>
              <a:buNone/>
            </a:pPr>
            <a:r>
              <a:rPr lang="en-GB"/>
              <a:t>You can create/modify rules using netsh, or WinAPI. Here we can see an example of a filter I created in netsh.</a:t>
            </a:r>
            <a:endParaRPr/>
          </a:p>
        </p:txBody>
      </p:sp>
      <p:sp>
        <p:nvSpPr>
          <p:cNvPr id="1112" name="Google Shape;1112;g24f3d5680cf_0_8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5241f686b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5241f686b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Filtering can occur at different stages of the connection, and choosing where is done using something called layers.</a:t>
            </a:r>
            <a:endParaRPr/>
          </a:p>
          <a:p>
            <a:pPr indent="0" lvl="0" marL="0" rtl="0" algn="l">
              <a:spcBef>
                <a:spcPts val="0"/>
              </a:spcBef>
              <a:spcAft>
                <a:spcPts val="0"/>
              </a:spcAft>
              <a:buNone/>
            </a:pPr>
            <a:r>
              <a:rPr lang="en-GB"/>
              <a:t>You can apply rules for connections to RPC interfaces directly, or you can put them earlier, on queries to the endpoint mapper or even during the registration of new endpoints</a:t>
            </a:r>
            <a:endParaRPr/>
          </a:p>
        </p:txBody>
      </p:sp>
      <p:sp>
        <p:nvSpPr>
          <p:cNvPr id="1120" name="Google Shape;1120;g25241f686b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5241f686b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5241f686b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the previous example of my rule, we can see I put it to filter on connections to the Windows event log, as indicated by the layer UM (user mode) and the interface uuid value</a:t>
            </a:r>
            <a:endParaRPr/>
          </a:p>
        </p:txBody>
      </p:sp>
      <p:sp>
        <p:nvSpPr>
          <p:cNvPr id="1127" name="Google Shape;1127;g25241f686b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5241f686b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5241f686b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terms of what can you filter on, it’s just like a regular FW - IPs, endpoints</a:t>
            </a:r>
            <a:endParaRPr/>
          </a:p>
          <a:p>
            <a:pPr indent="0" lvl="0" marL="0" rtl="0" algn="l">
              <a:spcBef>
                <a:spcPts val="0"/>
              </a:spcBef>
              <a:spcAft>
                <a:spcPts val="0"/>
              </a:spcAft>
              <a:buNone/>
            </a:pPr>
            <a:r>
              <a:rPr lang="en-GB"/>
              <a:t>But there’s some more RPC like stuff in there as well, such as the RPC interface, user token and more.</a:t>
            </a:r>
            <a:endParaRPr/>
          </a:p>
          <a:p>
            <a:pPr indent="0" lvl="0" marL="0" rtl="0" algn="l">
              <a:spcBef>
                <a:spcPts val="0"/>
              </a:spcBef>
              <a:spcAft>
                <a:spcPts val="0"/>
              </a:spcAft>
              <a:buNone/>
            </a:pPr>
            <a:r>
              <a:rPr lang="en-GB"/>
              <a:t>The filter keys are documented in MSDN to some extent, but we have a list on our GH with additional notes and examples.</a:t>
            </a:r>
            <a:endParaRPr/>
          </a:p>
        </p:txBody>
      </p:sp>
      <p:sp>
        <p:nvSpPr>
          <p:cNvPr id="1138" name="Google Shape;1138;g25241f686b4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5241f686b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5241f686b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Ok so we know what RPC filters are, what are they </a:t>
            </a:r>
            <a:r>
              <a:rPr lang="en-GB"/>
              <a:t>useful</a:t>
            </a:r>
            <a:r>
              <a:rPr lang="en-GB"/>
              <a:t> for?</a:t>
            </a:r>
            <a:endParaRPr/>
          </a:p>
          <a:p>
            <a:pPr indent="0" lvl="0" marL="0" rtl="0" algn="l">
              <a:spcBef>
                <a:spcPts val="0"/>
              </a:spcBef>
              <a:spcAft>
                <a:spcPts val="0"/>
              </a:spcAft>
              <a:buNone/>
            </a:pPr>
            <a:r>
              <a:rPr lang="en-GB"/>
              <a:t>And there’s a few synergies here with RPC Visbility</a:t>
            </a:r>
            <a:endParaRPr/>
          </a:p>
          <a:p>
            <a:pPr indent="-317500" lvl="0" marL="457200" rtl="0" algn="l">
              <a:spcBef>
                <a:spcPts val="0"/>
              </a:spcBef>
              <a:spcAft>
                <a:spcPts val="0"/>
              </a:spcAft>
              <a:buSzPts val="1400"/>
              <a:buChar char="-"/>
            </a:pPr>
            <a:r>
              <a:rPr lang="en-GB"/>
              <a:t>If you see that there’s no traffic on a </a:t>
            </a:r>
            <a:r>
              <a:rPr lang="en-GB"/>
              <a:t>potentially</a:t>
            </a:r>
            <a:r>
              <a:rPr lang="en-GB"/>
              <a:t> bad interface, then why not block it? Or allow it only from the legitimate place, and block the rest. If we look at PSExec and SCMR for example, you normally won’t see network traffic for it. At most you can expect some monitoring servers or watchdogs to access it remotely. In that case, why not work on restricting it with filters, to block PSExec attacks pre-emptively.</a:t>
            </a:r>
            <a:endParaRPr/>
          </a:p>
          <a:p>
            <a:pPr indent="-317500" lvl="0" marL="457200" rtl="0" algn="l">
              <a:spcBef>
                <a:spcPts val="0"/>
              </a:spcBef>
              <a:spcAft>
                <a:spcPts val="0"/>
              </a:spcAft>
              <a:buSzPts val="1400"/>
              <a:buChar char="-"/>
            </a:pPr>
            <a:r>
              <a:rPr lang="en-GB"/>
              <a:t>Or if you’re </a:t>
            </a:r>
            <a:r>
              <a:rPr lang="en-GB"/>
              <a:t>already</a:t>
            </a:r>
            <a:r>
              <a:rPr lang="en-GB"/>
              <a:t> dealing with a breach, you can use it as a shutdown button</a:t>
            </a:r>
            <a:endParaRPr/>
          </a:p>
          <a:p>
            <a:pPr indent="-317500" lvl="0" marL="457200" rtl="0" algn="l">
              <a:spcBef>
                <a:spcPts val="0"/>
              </a:spcBef>
              <a:spcAft>
                <a:spcPts val="0"/>
              </a:spcAft>
              <a:buSzPts val="1400"/>
              <a:buChar char="-"/>
            </a:pPr>
            <a:r>
              <a:rPr lang="en-GB"/>
              <a:t>Or restrict a compromised user using the filters</a:t>
            </a:r>
            <a:endParaRPr/>
          </a:p>
          <a:p>
            <a:pPr indent="0" lvl="0" marL="0" rtl="0" algn="l">
              <a:spcBef>
                <a:spcPts val="0"/>
              </a:spcBef>
              <a:spcAft>
                <a:spcPts val="0"/>
              </a:spcAft>
              <a:buNone/>
            </a:pPr>
            <a:r>
              <a:rPr lang="en-GB"/>
              <a:t>There are many options for defense and reaction, and I’m other researchers and network defenders can come with even better strategies than those I raised here.</a:t>
            </a:r>
            <a:endParaRPr/>
          </a:p>
        </p:txBody>
      </p:sp>
      <p:sp>
        <p:nvSpPr>
          <p:cNvPr id="1145" name="Google Shape;1145;g25241f686b4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54be357e00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54be357e00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Ok so we know what RPC filters are, what are they useful for?</a:t>
            </a:r>
            <a:endParaRPr/>
          </a:p>
          <a:p>
            <a:pPr indent="0" lvl="0" marL="0" rtl="0" algn="l">
              <a:spcBef>
                <a:spcPts val="0"/>
              </a:spcBef>
              <a:spcAft>
                <a:spcPts val="0"/>
              </a:spcAft>
              <a:buNone/>
            </a:pPr>
            <a:r>
              <a:rPr lang="en-GB"/>
              <a:t>And there’s a few synergies here with RPC Visbility</a:t>
            </a:r>
            <a:endParaRPr/>
          </a:p>
          <a:p>
            <a:pPr indent="-317500" lvl="0" marL="457200" rtl="0" algn="l">
              <a:spcBef>
                <a:spcPts val="0"/>
              </a:spcBef>
              <a:spcAft>
                <a:spcPts val="0"/>
              </a:spcAft>
              <a:buSzPts val="1400"/>
              <a:buChar char="-"/>
            </a:pPr>
            <a:r>
              <a:rPr lang="en-GB"/>
              <a:t>If you see that there’s no traffic on a potentially bad interface, then why not block it? Or allow it only from the legitimate place, and block the rest. If we look at PSExec and SCMR for example, you normally won’t see network traffic for it. At most you can expect some monitoring servers or watchdogs to access it remotely. In that case, why not work on restricting it with filters, to block PSExec attacks pre-emptively.</a:t>
            </a:r>
            <a:endParaRPr/>
          </a:p>
          <a:p>
            <a:pPr indent="-317500" lvl="0" marL="457200" rtl="0" algn="l">
              <a:spcBef>
                <a:spcPts val="0"/>
              </a:spcBef>
              <a:spcAft>
                <a:spcPts val="0"/>
              </a:spcAft>
              <a:buSzPts val="1400"/>
              <a:buChar char="-"/>
            </a:pPr>
            <a:r>
              <a:rPr lang="en-GB"/>
              <a:t>Or if you’re already dealing with a breach, you can use it as a shutdown button</a:t>
            </a:r>
            <a:endParaRPr/>
          </a:p>
          <a:p>
            <a:pPr indent="-317500" lvl="0" marL="457200" rtl="0" algn="l">
              <a:spcBef>
                <a:spcPts val="0"/>
              </a:spcBef>
              <a:spcAft>
                <a:spcPts val="0"/>
              </a:spcAft>
              <a:buSzPts val="1400"/>
              <a:buChar char="-"/>
            </a:pPr>
            <a:r>
              <a:rPr lang="en-GB"/>
              <a:t>Or restrict a compromised user using the filters</a:t>
            </a:r>
            <a:endParaRPr/>
          </a:p>
          <a:p>
            <a:pPr indent="0" lvl="0" marL="0" rtl="0" algn="l">
              <a:spcBef>
                <a:spcPts val="0"/>
              </a:spcBef>
              <a:spcAft>
                <a:spcPts val="0"/>
              </a:spcAft>
              <a:buNone/>
            </a:pPr>
            <a:r>
              <a:rPr lang="en-GB"/>
              <a:t>There are many options for defense and reaction, and I’m other researchers and network defenders can come with even better strategies than those I raised here.</a:t>
            </a:r>
            <a:endParaRPr/>
          </a:p>
        </p:txBody>
      </p:sp>
      <p:sp>
        <p:nvSpPr>
          <p:cNvPr id="1152" name="Google Shape;1152;g254be357e00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54be357e00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54be357e00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Ok so we know what RPC filters are, what are they useful for?</a:t>
            </a:r>
            <a:endParaRPr/>
          </a:p>
          <a:p>
            <a:pPr indent="0" lvl="0" marL="0" rtl="0" algn="l">
              <a:spcBef>
                <a:spcPts val="0"/>
              </a:spcBef>
              <a:spcAft>
                <a:spcPts val="0"/>
              </a:spcAft>
              <a:buNone/>
            </a:pPr>
            <a:r>
              <a:rPr lang="en-GB"/>
              <a:t>And there’s a few synergies here with RPC Visbility</a:t>
            </a:r>
            <a:endParaRPr/>
          </a:p>
          <a:p>
            <a:pPr indent="-317500" lvl="0" marL="457200" rtl="0" algn="l">
              <a:spcBef>
                <a:spcPts val="0"/>
              </a:spcBef>
              <a:spcAft>
                <a:spcPts val="0"/>
              </a:spcAft>
              <a:buSzPts val="1400"/>
              <a:buChar char="-"/>
            </a:pPr>
            <a:r>
              <a:rPr lang="en-GB"/>
              <a:t>If you see that there’s no traffic on a potentially bad interface, then why not block it? Or allow it only from the legitimate place, and block the rest. If we look at PSExec and SCMR for example, you normally won’t see network traffic for it. At most you can expect some monitoring servers or watchdogs to access it remotely. In that case, why not work on restricting it with filters, to block PSExec attacks pre-emptively.</a:t>
            </a:r>
            <a:endParaRPr/>
          </a:p>
          <a:p>
            <a:pPr indent="-317500" lvl="0" marL="457200" rtl="0" algn="l">
              <a:spcBef>
                <a:spcPts val="0"/>
              </a:spcBef>
              <a:spcAft>
                <a:spcPts val="0"/>
              </a:spcAft>
              <a:buSzPts val="1400"/>
              <a:buChar char="-"/>
            </a:pPr>
            <a:r>
              <a:rPr lang="en-GB"/>
              <a:t>Or if you’re already dealing with a breach, you can use it as a shutdown button</a:t>
            </a:r>
            <a:endParaRPr/>
          </a:p>
          <a:p>
            <a:pPr indent="-317500" lvl="0" marL="457200" rtl="0" algn="l">
              <a:spcBef>
                <a:spcPts val="0"/>
              </a:spcBef>
              <a:spcAft>
                <a:spcPts val="0"/>
              </a:spcAft>
              <a:buSzPts val="1400"/>
              <a:buChar char="-"/>
            </a:pPr>
            <a:r>
              <a:rPr lang="en-GB"/>
              <a:t>Or restrict a compromised user using the filters</a:t>
            </a:r>
            <a:endParaRPr/>
          </a:p>
          <a:p>
            <a:pPr indent="0" lvl="0" marL="0" rtl="0" algn="l">
              <a:spcBef>
                <a:spcPts val="0"/>
              </a:spcBef>
              <a:spcAft>
                <a:spcPts val="0"/>
              </a:spcAft>
              <a:buNone/>
            </a:pPr>
            <a:r>
              <a:rPr lang="en-GB"/>
              <a:t>There are many options for defense and reaction, and I’m other researchers and network defenders can come with even better strategies than those I raised here.</a:t>
            </a:r>
            <a:endParaRPr/>
          </a:p>
        </p:txBody>
      </p:sp>
      <p:sp>
        <p:nvSpPr>
          <p:cNvPr id="1159" name="Google Shape;1159;g254be357e00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54be357e00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54be357e00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Ok so we know what RPC filters are, what are they useful for?</a:t>
            </a:r>
            <a:endParaRPr/>
          </a:p>
          <a:p>
            <a:pPr indent="0" lvl="0" marL="0" rtl="0" algn="l">
              <a:spcBef>
                <a:spcPts val="0"/>
              </a:spcBef>
              <a:spcAft>
                <a:spcPts val="0"/>
              </a:spcAft>
              <a:buNone/>
            </a:pPr>
            <a:r>
              <a:rPr lang="en-GB"/>
              <a:t>And there’s a few synergies here with RPC Visbility</a:t>
            </a:r>
            <a:endParaRPr/>
          </a:p>
          <a:p>
            <a:pPr indent="-317500" lvl="0" marL="457200" rtl="0" algn="l">
              <a:spcBef>
                <a:spcPts val="0"/>
              </a:spcBef>
              <a:spcAft>
                <a:spcPts val="0"/>
              </a:spcAft>
              <a:buSzPts val="1400"/>
              <a:buChar char="-"/>
            </a:pPr>
            <a:r>
              <a:rPr lang="en-GB"/>
              <a:t>If you see that there’s no traffic on a potentially bad interface, then why not block it? Or allow it only from the legitimate place, and block the rest. If we look at PSExec and SCMR for example, you normally won’t see network traffic for it. At most you can expect some monitoring servers or watchdogs to access it remotely. In that case, why not work on restricting it with filters, to block PSExec attacks pre-emptively.</a:t>
            </a:r>
            <a:endParaRPr/>
          </a:p>
          <a:p>
            <a:pPr indent="-317500" lvl="0" marL="457200" rtl="0" algn="l">
              <a:spcBef>
                <a:spcPts val="0"/>
              </a:spcBef>
              <a:spcAft>
                <a:spcPts val="0"/>
              </a:spcAft>
              <a:buSzPts val="1400"/>
              <a:buChar char="-"/>
            </a:pPr>
            <a:r>
              <a:rPr lang="en-GB"/>
              <a:t>Or if you’re already dealing with a breach, you can use it as a shutdown button</a:t>
            </a:r>
            <a:endParaRPr/>
          </a:p>
          <a:p>
            <a:pPr indent="-317500" lvl="0" marL="457200" rtl="0" algn="l">
              <a:spcBef>
                <a:spcPts val="0"/>
              </a:spcBef>
              <a:spcAft>
                <a:spcPts val="0"/>
              </a:spcAft>
              <a:buSzPts val="1400"/>
              <a:buChar char="-"/>
            </a:pPr>
            <a:r>
              <a:rPr lang="en-GB"/>
              <a:t>Or restrict a compromised user using the filters</a:t>
            </a:r>
            <a:endParaRPr/>
          </a:p>
          <a:p>
            <a:pPr indent="0" lvl="0" marL="0" rtl="0" algn="l">
              <a:spcBef>
                <a:spcPts val="0"/>
              </a:spcBef>
              <a:spcAft>
                <a:spcPts val="0"/>
              </a:spcAft>
              <a:buNone/>
            </a:pPr>
            <a:r>
              <a:rPr lang="en-GB"/>
              <a:t>There are many options for defense and reaction, and I’m other researchers and network defenders can come with even better strategies than those I raised here.</a:t>
            </a:r>
            <a:endParaRPr/>
          </a:p>
        </p:txBody>
      </p:sp>
      <p:sp>
        <p:nvSpPr>
          <p:cNvPr id="1166" name="Google Shape;1166;g254be357e00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e3df8d353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e3df8d3537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And that’s it. Let’s summarize shall we:</a:t>
            </a:r>
            <a:endParaRPr/>
          </a:p>
          <a:p>
            <a:pPr indent="0" lvl="0" marL="0" rtl="0" algn="l">
              <a:spcBef>
                <a:spcPts val="0"/>
              </a:spcBef>
              <a:spcAft>
                <a:spcPts val="0"/>
              </a:spcAft>
              <a:buNone/>
            </a:pPr>
            <a:r>
              <a:t/>
            </a:r>
            <a:endParaRPr/>
          </a:p>
        </p:txBody>
      </p:sp>
      <p:sp>
        <p:nvSpPr>
          <p:cNvPr id="1173" name="Google Shape;1173;g1e3df8d3537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bc791c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bc791c3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5bc791c3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f3d5680cf_0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f3d5680cf_0_8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g24f3d5680cf_0_8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54be357e00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54be357e00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g254be357e00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bc791c39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bc791c39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5bc791c39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346d3d0d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346d3d0d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start with a quick RPC overview.</a:t>
            </a:r>
            <a:endParaRPr/>
          </a:p>
        </p:txBody>
      </p:sp>
      <p:sp>
        <p:nvSpPr>
          <p:cNvPr id="221" name="Google Shape;221;g25346d3d0d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f3d5680cf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f3d5680cf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After this section, if we do our job well, you’ll understand what every term on this slide means and how they relate to each other.</a:t>
            </a:r>
            <a:endParaRPr/>
          </a:p>
        </p:txBody>
      </p:sp>
      <p:sp>
        <p:nvSpPr>
          <p:cNvPr id="227" name="Google Shape;227;g24f3d5680cf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f3d5680cf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f3d5680cf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34" name="Google Shape;234;g24f3d5680cf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f3d5680cf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f3d5680cf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42" name="Google Shape;242;g24f3d5680cf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f3d5680cf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f3d5680cf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52" name="Google Shape;252;g24f3d5680cf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f3d5680cf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f3d5680cf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63" name="Google Shape;263;g24f3d5680cf_0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f3d5680cf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f3d5680cf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RPC relies on a client-server model, [c] where the client wishes to invoke some functionality on the server side.</a:t>
            </a:r>
            <a:endParaRPr/>
          </a:p>
          <a:p>
            <a:pPr indent="0" lvl="0" marL="0" rtl="0" algn="l">
              <a:spcBef>
                <a:spcPts val="0"/>
              </a:spcBef>
              <a:spcAft>
                <a:spcPts val="0"/>
              </a:spcAft>
              <a:buClr>
                <a:schemeClr val="dk1"/>
              </a:buClr>
              <a:buSzPts val="1100"/>
              <a:buFont typeface="Arial"/>
              <a:buNone/>
            </a:pPr>
            <a:r>
              <a:rPr lang="en-GB"/>
              <a:t>In order to have a common ground, the client and server agree upon an [c] interface.</a:t>
            </a:r>
            <a:endParaRPr/>
          </a:p>
          <a:p>
            <a:pPr indent="0" lvl="0" marL="0" rtl="0" algn="l">
              <a:spcBef>
                <a:spcPts val="0"/>
              </a:spcBef>
              <a:spcAft>
                <a:spcPts val="0"/>
              </a:spcAft>
              <a:buClr>
                <a:schemeClr val="dk1"/>
              </a:buClr>
              <a:buSzPts val="1100"/>
              <a:buFont typeface="Arial"/>
              <a:buNone/>
            </a:pPr>
            <a:r>
              <a:rPr lang="en-GB"/>
              <a:t>The interface is specified in a file called IDL (stands for Interface Definition Language) and lists which functions the server exposes and their signature. Every interface has a name and a unique identifier in the form of UUID.</a:t>
            </a:r>
            <a:endParaRPr/>
          </a:p>
          <a:p>
            <a:pPr indent="0" lvl="0" marL="0" rtl="0" algn="l">
              <a:spcBef>
                <a:spcPts val="0"/>
              </a:spcBef>
              <a:spcAft>
                <a:spcPts val="0"/>
              </a:spcAft>
              <a:buClr>
                <a:schemeClr val="dk1"/>
              </a:buClr>
              <a:buSzPts val="1100"/>
              <a:buFont typeface="Arial"/>
              <a:buNone/>
            </a:pPr>
            <a:r>
              <a:rPr lang="en-GB"/>
              <a:t>In order to refer to this interface and its functions, the client and server need header and source files, [c] which are produced by MIDL – Microsoft IDL compiler.</a:t>
            </a:r>
            <a:endParaRPr/>
          </a:p>
          <a:p>
            <a:pPr indent="0" lvl="0" marL="0" rtl="0" algn="l">
              <a:spcBef>
                <a:spcPts val="0"/>
              </a:spcBef>
              <a:spcAft>
                <a:spcPts val="0"/>
              </a:spcAft>
              <a:buNone/>
            </a:pPr>
            <a:r>
              <a:rPr lang="en-GB"/>
              <a:t>But how does the client know who to talk to in terms of network? →</a:t>
            </a:r>
            <a:endParaRPr/>
          </a:p>
        </p:txBody>
      </p:sp>
      <p:sp>
        <p:nvSpPr>
          <p:cNvPr id="281" name="Google Shape;281;g24f3d5680cf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ee2b49cf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ee2b49cf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I’m Stiv, I’m a security researcher here at Akamai</a:t>
            </a:r>
            <a:endParaRPr/>
          </a:p>
          <a:p>
            <a:pPr indent="0" lvl="0" marL="0" rtl="0" algn="l">
              <a:spcBef>
                <a:spcPts val="0"/>
              </a:spcBef>
              <a:spcAft>
                <a:spcPts val="0"/>
              </a:spcAft>
              <a:buNone/>
            </a:pPr>
            <a:r>
              <a:rPr lang="en-GB"/>
              <a:t>I started out at the threat hunting team, Hunt, and then moved on to our research team. Over the past year and a half or so, we focused on MS-RPC, and even presented at last year’s Defcon and Hexacon. This talk is a continuation of our research.</a:t>
            </a:r>
            <a:endParaRPr/>
          </a:p>
        </p:txBody>
      </p:sp>
      <p:sp>
        <p:nvSpPr>
          <p:cNvPr id="141" name="Google Shape;141;g24ee2b49cf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f3d5680cf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f3d5680cf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For this purpose RPC has the notion of endpoints.</a:t>
            </a:r>
            <a:endParaRPr/>
          </a:p>
          <a:p>
            <a:pPr indent="0" lvl="0" marL="0" rtl="0" algn="l">
              <a:spcBef>
                <a:spcPts val="0"/>
              </a:spcBef>
              <a:spcAft>
                <a:spcPts val="0"/>
              </a:spcAft>
              <a:buNone/>
            </a:pPr>
            <a:r>
              <a:rPr lang="en-GB"/>
              <a:t>Every server need to register an endpoint over a certain transport. Transports can be many things, TCP, UDP, etc., and the endpoint is a certain destination over this transport, a certain port, a hostname or a pipe name.</a:t>
            </a:r>
            <a:endParaRPr/>
          </a:p>
          <a:p>
            <a:pPr indent="0" lvl="0" marL="0" rtl="0" algn="l">
              <a:spcBef>
                <a:spcPts val="0"/>
              </a:spcBef>
              <a:spcAft>
                <a:spcPts val="0"/>
              </a:spcAft>
              <a:buNone/>
            </a:pPr>
            <a:r>
              <a:rPr lang="en-GB"/>
              <a:t>The relation between and interface and an endpoint is not 1-to-1: there can even be one endpoint exposing several interfaces, or several endpoints exposing a single interface.</a:t>
            </a:r>
            <a:endParaRPr/>
          </a:p>
        </p:txBody>
      </p:sp>
      <p:sp>
        <p:nvSpPr>
          <p:cNvPr id="307" name="Google Shape;307;g24f3d5680cf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3d5680cf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f3d5680cf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315" name="Google Shape;315;g24f3d5680cf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f3d5680cf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f3d5680cf_0_2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326" name="Google Shape;326;g24f3d5680cf_0_2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f3d5680cf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f3d5680cf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342" name="Google Shape;342;g24f3d5680cf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f3d5680cf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f3d5680cf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such a dedicated, or “well known” endpoint, the client knows in advance exactly what endpoint to request, and this port or pipe is either hardcoded into the client or specific in the interface IDL file.</a:t>
            </a:r>
            <a:endParaRPr/>
          </a:p>
          <a:p>
            <a:pPr indent="0" lvl="0" marL="0" rtl="0" algn="l">
              <a:spcBef>
                <a:spcPts val="0"/>
              </a:spcBef>
              <a:spcAft>
                <a:spcPts val="0"/>
              </a:spcAft>
              <a:buNone/>
            </a:pPr>
            <a:r>
              <a:rPr lang="en-GB"/>
              <a:t>With dynamic endpoints, the client asks an intermediary named the Endpoint Mapper for the server’s endpoint. The EPMapper has its own port, 135, which the client queries whenever they need to know which endpoint to connect to.</a:t>
            </a:r>
            <a:endParaRPr/>
          </a:p>
        </p:txBody>
      </p:sp>
      <p:sp>
        <p:nvSpPr>
          <p:cNvPr id="361" name="Google Shape;361;g24f3d5680cf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f3d5680cf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f3d5680cf_0_3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There are several types of binding (automatic, implicit and explicit) but we will not go into this for the scope of the talk.</a:t>
            </a:r>
            <a:endParaRPr/>
          </a:p>
          <a:p>
            <a:pPr indent="0" lvl="0" marL="0" rtl="0" algn="l">
              <a:spcBef>
                <a:spcPts val="0"/>
              </a:spcBef>
              <a:spcAft>
                <a:spcPts val="0"/>
              </a:spcAft>
              <a:buNone/>
            </a:pPr>
            <a:r>
              <a:rPr lang="en-GB"/>
              <a:t>When the client sets authentication on the binding, the binding is considered authenticated.</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https://docs.microsoft.com/en-us/windows/win32/rpc/binding-handles</a:t>
            </a:r>
            <a:endParaRPr/>
          </a:p>
        </p:txBody>
      </p:sp>
      <p:sp>
        <p:nvSpPr>
          <p:cNvPr id="382" name="Google Shape;382;g24f3d5680cf_0_3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f3d5680cf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f3d5680cf_0_4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389" name="Google Shape;389;g24f3d5680cf_0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f3d5680cf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f3d5680cf_0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398" name="Google Shape;398;g24f3d5680cf_0_4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f3d5680cf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f3d5680cf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409" name="Google Shape;409;g24f3d5680cf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f3d5680cf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f3d5680cf_0_4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423" name="Google Shape;423;g24f3d5680cf_0_4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f3d5680cf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f3d5680cf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Today, we’ll talk about these topics. We’ll (re)introduce MS-RPC, but we’ll look at it from the defensive side.</a:t>
            </a:r>
            <a:endParaRPr/>
          </a:p>
          <a:p>
            <a:pPr indent="0" lvl="0" marL="0" rtl="0" algn="l">
              <a:spcBef>
                <a:spcPts val="0"/>
              </a:spcBef>
              <a:spcAft>
                <a:spcPts val="0"/>
              </a:spcAft>
              <a:buNone/>
            </a:pPr>
            <a:r>
              <a:rPr lang="en-GB"/>
              <a:t>We’ll see how we can use ETW to detect attacks that are carried over RPC, and I’ll also show my tool that helps with the consumption and analysis of ETW events.</a:t>
            </a:r>
            <a:endParaRPr/>
          </a:p>
          <a:p>
            <a:pPr indent="0" lvl="0" marL="0" rtl="0" algn="l">
              <a:spcBef>
                <a:spcPts val="0"/>
              </a:spcBef>
              <a:spcAft>
                <a:spcPts val="0"/>
              </a:spcAft>
              <a:buNone/>
            </a:pPr>
            <a:r>
              <a:rPr lang="en-GB"/>
              <a:t>We’ll also demonstrate how we can use other built-in tools, like RPC Filters in the Windows Firewall, to help mitigate the risk based on what we’re seeing.</a:t>
            </a:r>
            <a:endParaRPr/>
          </a:p>
          <a:p>
            <a:pPr indent="0" lvl="0" marL="0" rtl="0" algn="l">
              <a:spcBef>
                <a:spcPts val="0"/>
              </a:spcBef>
              <a:spcAft>
                <a:spcPts val="0"/>
              </a:spcAft>
              <a:buNone/>
            </a:pPr>
            <a:r>
              <a:rPr lang="en-GB"/>
              <a:t>Throughout this talk I’ll </a:t>
            </a:r>
            <a:r>
              <a:rPr lang="en-GB"/>
              <a:t>use RPC and MS-RPC interchangeably! It will always refer to Microsoft’s implementation.</a:t>
            </a:r>
            <a:endParaRPr/>
          </a:p>
        </p:txBody>
      </p:sp>
      <p:sp>
        <p:nvSpPr>
          <p:cNvPr id="151" name="Google Shape;151;g24f3d5680cf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4f3d5680cf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4f3d5680cf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let’s see how an RPC call is processed.</a:t>
            </a:r>
            <a:endParaRPr/>
          </a:p>
          <a:p>
            <a:pPr indent="0" lvl="0" marL="0" rtl="0" algn="l">
              <a:spcBef>
                <a:spcPts val="0"/>
              </a:spcBef>
              <a:spcAft>
                <a:spcPts val="0"/>
              </a:spcAft>
              <a:buNone/>
            </a:pPr>
            <a:r>
              <a:rPr lang="en-GB"/>
              <a:t>The client first invokes the function they know is exposed by the interface.</a:t>
            </a:r>
            <a:endParaRPr/>
          </a:p>
          <a:p>
            <a:pPr indent="0" lvl="0" marL="0" rtl="0" algn="l">
              <a:spcBef>
                <a:spcPts val="0"/>
              </a:spcBef>
              <a:spcAft>
                <a:spcPts val="0"/>
              </a:spcAft>
              <a:buNone/>
            </a:pPr>
            <a:r>
              <a:rPr lang="en-GB"/>
              <a:t>This function calls an [c] RPC runtime function – NdrClientCall, which in turn triggers many operations in the RPC runtime: [c] marshalling the function parameters, connecting to the endpoint over the network (or not), binding, which is sort-of handshaking with the server and authenticating to it.</a:t>
            </a:r>
            <a:endParaRPr/>
          </a:p>
          <a:p>
            <a:pPr indent="0" lvl="0" marL="0" rtl="0" algn="l">
              <a:spcBef>
                <a:spcPts val="0"/>
              </a:spcBef>
              <a:spcAft>
                <a:spcPts val="0"/>
              </a:spcAft>
              <a:buNone/>
            </a:pPr>
            <a:r>
              <a:rPr lang="en-GB"/>
              <a:t>The RPC runtime is also compiled into the [c] server application, where is listens to incoming connections, performs access checks and unmarshalls the data sent over the network.</a:t>
            </a:r>
            <a:endParaRPr/>
          </a:p>
          <a:p>
            <a:pPr indent="0" lvl="0" marL="0" rtl="0" algn="l">
              <a:spcBef>
                <a:spcPts val="0"/>
              </a:spcBef>
              <a:spcAft>
                <a:spcPts val="0"/>
              </a:spcAft>
              <a:buNone/>
            </a:pPr>
            <a:r>
              <a:rPr lang="en-GB"/>
              <a:t>Eventually, the call is passed to [c] Foo which is fully implemented on the server side.</a:t>
            </a:r>
            <a:endParaRPr/>
          </a:p>
          <a:p>
            <a:pPr indent="0" lvl="0" marL="0" rtl="0" algn="l">
              <a:spcBef>
                <a:spcPts val="0"/>
              </a:spcBef>
              <a:spcAft>
                <a:spcPts val="0"/>
              </a:spcAft>
              <a:buNone/>
            </a:pPr>
            <a:r>
              <a:rPr lang="en-GB"/>
              <a:t>This handshake I was talking about is actually the operating system’s way to represent the session between the client and the server – this is called an RPC binding →</a:t>
            </a:r>
            <a:endParaRPr/>
          </a:p>
        </p:txBody>
      </p:sp>
      <p:sp>
        <p:nvSpPr>
          <p:cNvPr id="441" name="Google Shape;441;g24f3d5680cf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f3d5680cf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f3d5680cf_0_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4f3d5680cf_0_4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f3d5680cf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f3d5680cf_0_4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4f3d5680cf_0_4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f3d5680cf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f3d5680cf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4f3d5680cf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f3d5680cf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f3d5680cf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Just as a short recap on what we talked about:</a:t>
            </a:r>
            <a:endParaRPr/>
          </a:p>
          <a:p>
            <a:pPr indent="0" lvl="0" marL="0" rtl="0" algn="l">
              <a:spcBef>
                <a:spcPts val="0"/>
              </a:spcBef>
              <a:spcAft>
                <a:spcPts val="0"/>
              </a:spcAft>
              <a:buNone/>
            </a:pPr>
            <a:r>
              <a:rPr lang="en-GB"/>
              <a:t>(read the slide out loud basically)</a:t>
            </a:r>
            <a:endParaRPr/>
          </a:p>
        </p:txBody>
      </p:sp>
      <p:sp>
        <p:nvSpPr>
          <p:cNvPr id="504" name="Google Shape;504;g24f3d5680cf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f3d5680cf_0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f3d5680cf_0_6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4f3d5680cf_0_6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ee2b49cf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ee2b49cfa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4ee2b49cfa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54be357e00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54be357e00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254be357e00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4be357e00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4be357e00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54be357e00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f3d5680cf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f3d5680cf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how does the ETW provider-consumer model works? Let’s say that we have some application process, that want to send event logs using ETW.</a:t>
            </a:r>
            <a:endParaRPr/>
          </a:p>
          <a:p>
            <a:pPr indent="0" lvl="0" marL="0" rtl="0" algn="l">
              <a:spcBef>
                <a:spcPts val="0"/>
              </a:spcBef>
              <a:spcAft>
                <a:spcPts val="0"/>
              </a:spcAft>
              <a:buNone/>
            </a:pPr>
            <a:r>
              <a:rPr lang="en-GB"/>
              <a:t>First it has to register with the OS, so it calls EtwEventRegister (exported by ntdll, the documented advapi export is EventRegister, but it just points to ntdll)</a:t>
            </a:r>
            <a:endParaRPr/>
          </a:p>
        </p:txBody>
      </p:sp>
      <p:sp>
        <p:nvSpPr>
          <p:cNvPr id="538" name="Google Shape;538;g24f3d5680cf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79848e7a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79848e7a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RPC stands for remote procedure call. It’s a sort of IPC protocol to allow programs to expose their capabilities. In this talk we’ll focus on MS-RPC, Microsoft’s implementation of RPC that’s been around since the 90’s</a:t>
            </a:r>
            <a:endParaRPr/>
          </a:p>
        </p:txBody>
      </p:sp>
      <p:sp>
        <p:nvSpPr>
          <p:cNvPr id="158" name="Google Shape;158;g2579848e7a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f3d5680cf_0_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f3d5680cf_0_8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If the registration succeeds, the OS returns a handle that can be used for write operations.</a:t>
            </a:r>
            <a:endParaRPr/>
          </a:p>
        </p:txBody>
      </p:sp>
      <p:sp>
        <p:nvSpPr>
          <p:cNvPr id="548" name="Google Shape;548;g24f3d5680cf_0_8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f3d5680cf_0_8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f3d5680cf_0_8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If the registration succeeds, the OS returns a handle that can be used for write operations.</a:t>
            </a:r>
            <a:endParaRPr/>
          </a:p>
          <a:p>
            <a:pPr indent="0" lvl="0" marL="0" rtl="0" algn="l">
              <a:spcBef>
                <a:spcPts val="0"/>
              </a:spcBef>
              <a:spcAft>
                <a:spcPts val="0"/>
              </a:spcAft>
              <a:buNone/>
            </a:pPr>
            <a:r>
              <a:t/>
            </a:r>
            <a:endParaRPr/>
          </a:p>
        </p:txBody>
      </p:sp>
      <p:sp>
        <p:nvSpPr>
          <p:cNvPr id="558" name="Google Shape;558;g24f3d5680cf_0_8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f3d5680cf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f3d5680cf_0_8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Since there are no consumers, the data is lost to the void instead</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Note to self: MS documentation on </a:t>
            </a:r>
            <a:r>
              <a:rPr i="1" lang="en-GB" u="sng">
                <a:solidFill>
                  <a:schemeClr val="hlink"/>
                </a:solidFill>
                <a:hlinkClick r:id="rId2"/>
              </a:rPr>
              <a:t>EventWrite</a:t>
            </a:r>
            <a:r>
              <a:rPr i="1" lang="en-GB"/>
              <a:t> - “If no trace sessions are recording this event, this function will do nothing and return ERROR_SUCCESS.”</a:t>
            </a:r>
            <a:endParaRPr i="1"/>
          </a:p>
        </p:txBody>
      </p:sp>
      <p:sp>
        <p:nvSpPr>
          <p:cNvPr id="568" name="Google Shape;568;g24f3d5680cf_0_8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346d3d0d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5346d3d0d1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25346d3d0d1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4be357e00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4be357e00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54be357e00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4be357e00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4be357e00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254be357e00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5346d3d0d1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5346d3d0d1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25346d3d0d1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4f3d5680cf_0_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4f3d5680cf_0_9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Some providers know to check if there are any consumers, to avoid sending data needlessly. The RPC runtime is one of those.</a:t>
            </a:r>
            <a:endParaRPr/>
          </a:p>
          <a:p>
            <a:pPr indent="0" lvl="0" marL="0" rtl="0" algn="l">
              <a:spcBef>
                <a:spcPts val="0"/>
              </a:spcBef>
              <a:spcAft>
                <a:spcPts val="0"/>
              </a:spcAft>
              <a:buNone/>
            </a:pPr>
            <a:r>
              <a:rPr lang="en-GB"/>
              <a:t>The state of the provider is updated via a callback function that’s provided during provider registration</a:t>
            </a:r>
            <a:endParaRPr/>
          </a:p>
          <a:p>
            <a:pPr indent="0" lvl="0" marL="0" rtl="0" algn="l">
              <a:spcBef>
                <a:spcPts val="0"/>
              </a:spcBef>
              <a:spcAft>
                <a:spcPts val="0"/>
              </a:spcAft>
              <a:buNone/>
            </a:pPr>
            <a:r>
              <a:t/>
            </a:r>
            <a:endParaRPr/>
          </a:p>
        </p:txBody>
      </p:sp>
      <p:sp>
        <p:nvSpPr>
          <p:cNvPr id="623" name="Google Shape;623;g24f3d5680cf_0_9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f3d5680cf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f3d5680cf_0_9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When a process wants to start consuming events, it registers with the kernel to that provider, based on the GUID</a:t>
            </a:r>
            <a:endParaRPr/>
          </a:p>
          <a:p>
            <a:pPr indent="0" lvl="0" marL="0" rtl="0" algn="l">
              <a:spcBef>
                <a:spcPts val="0"/>
              </a:spcBef>
              <a:spcAft>
                <a:spcPts val="0"/>
              </a:spcAft>
              <a:buNone/>
            </a:pPr>
            <a:r>
              <a:t/>
            </a:r>
            <a:endParaRPr/>
          </a:p>
        </p:txBody>
      </p:sp>
      <p:sp>
        <p:nvSpPr>
          <p:cNvPr id="634" name="Google Shape;634;g24f3d5680cf_0_9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4f3d5680cf_0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4f3d5680cf_0_10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when a providers writes an event, the consumer gets the data when it processes the event</a:t>
            </a:r>
            <a:endParaRPr/>
          </a:p>
          <a:p>
            <a:pPr indent="0" lvl="0" marL="0" rtl="0" algn="l">
              <a:spcBef>
                <a:spcPts val="0"/>
              </a:spcBef>
              <a:spcAft>
                <a:spcPts val="0"/>
              </a:spcAft>
              <a:buNone/>
            </a:pPr>
            <a:r>
              <a:t/>
            </a:r>
            <a:endParaRPr/>
          </a:p>
        </p:txBody>
      </p:sp>
      <p:sp>
        <p:nvSpPr>
          <p:cNvPr id="645" name="Google Shape;645;g24f3d5680cf_0_10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3d5680c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f3d5680c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That’s because it’s everywhere</a:t>
            </a:r>
            <a:r>
              <a:rPr lang="en-GB"/>
              <a:t>. This is an image of a (real life) network, filtered to show only traffic on a certain RPC port (that we will touch later).</a:t>
            </a:r>
            <a:endParaRPr/>
          </a:p>
          <a:p>
            <a:pPr indent="0" lvl="0" marL="0" rtl="0" algn="l">
              <a:spcBef>
                <a:spcPts val="0"/>
              </a:spcBef>
              <a:spcAft>
                <a:spcPts val="0"/>
              </a:spcAft>
              <a:buNone/>
            </a:pPr>
            <a:r>
              <a:rPr lang="en-GB"/>
              <a:t>You can tell just by looking at this map, that RPC is extremely in-use.</a:t>
            </a:r>
            <a:endParaRPr/>
          </a:p>
        </p:txBody>
      </p:sp>
      <p:sp>
        <p:nvSpPr>
          <p:cNvPr id="164" name="Google Shape;164;g24f3d5680c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f3d5680cf_0_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f3d5680cf_0_10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 provider interface is called Microsoft-Windows-RPC. I’m not going to go over it’s full schema, but a link to it is included in this slide.</a:t>
            </a:r>
            <a:endParaRPr/>
          </a:p>
          <a:p>
            <a:pPr indent="0" lvl="0" marL="0" rtl="0" algn="l">
              <a:spcBef>
                <a:spcPts val="0"/>
              </a:spcBef>
              <a:spcAft>
                <a:spcPts val="0"/>
              </a:spcAft>
              <a:buNone/>
            </a:pPr>
            <a:r>
              <a:rPr lang="en-GB"/>
              <a:t>The provider logic itself is implemented inside the RPC runtime dll, rpcrt4. Since all events are handled in the kernel, there’s no issue with multiple processes writing to the same provider guid.</a:t>
            </a:r>
            <a:endParaRPr/>
          </a:p>
          <a:p>
            <a:pPr indent="0" lvl="0" marL="0" rtl="0" algn="l">
              <a:spcBef>
                <a:spcPts val="0"/>
              </a:spcBef>
              <a:spcAft>
                <a:spcPts val="0"/>
              </a:spcAft>
              <a:buNone/>
            </a:pPr>
            <a:r>
              <a:rPr lang="en-GB"/>
              <a:t>There are 13 events in the provider’s schema, but for our purposes we’re mostly interested in the call start and stop events.</a:t>
            </a:r>
            <a:endParaRPr/>
          </a:p>
          <a:p>
            <a:pPr indent="0" lvl="0" marL="0" rtl="0" algn="l">
              <a:spcBef>
                <a:spcPts val="0"/>
              </a:spcBef>
              <a:spcAft>
                <a:spcPts val="0"/>
              </a:spcAft>
              <a:buNone/>
            </a:pPr>
            <a:r>
              <a:t/>
            </a:r>
            <a:endParaRPr/>
          </a:p>
        </p:txBody>
      </p:sp>
      <p:sp>
        <p:nvSpPr>
          <p:cNvPr id="658" name="Google Shape;658;g24f3d5680cf_0_10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f3d5680cf_0_1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4f3d5680cf_0_1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look at the Call Start event scheme. It’s the same for both client and server events.</a:t>
            </a:r>
            <a:endParaRPr/>
          </a:p>
        </p:txBody>
      </p:sp>
      <p:sp>
        <p:nvSpPr>
          <p:cNvPr id="665" name="Google Shape;665;g24f3d5680cf_0_14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4f3d5680cf_0_1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4f3d5680cf_0_15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Look at those fields - Interface UUID, ProcNum, Protocol, Network Address and Endpoint.</a:t>
            </a:r>
            <a:endParaRPr/>
          </a:p>
          <a:p>
            <a:pPr indent="0" lvl="0" marL="0" rtl="0" algn="l">
              <a:spcBef>
                <a:spcPts val="0"/>
              </a:spcBef>
              <a:spcAft>
                <a:spcPts val="0"/>
              </a:spcAft>
              <a:buNone/>
            </a:pPr>
            <a:r>
              <a:rPr lang="en-GB"/>
              <a:t>Theoretically, everything we could dream of - we know operation what is called (using the ProcNum), and from where (using the network address). Amazing!</a:t>
            </a:r>
            <a:endParaRPr/>
          </a:p>
        </p:txBody>
      </p:sp>
      <p:sp>
        <p:nvSpPr>
          <p:cNvPr id="672" name="Google Shape;672;g24f3d5680cf_0_15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f3d5680cf_0_1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4f3d5680cf_0_15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There are also some headers, that come as part of the ETW event regardless of the event data or ID. They accompany every event that is generated</a:t>
            </a:r>
            <a:endParaRPr/>
          </a:p>
          <a:p>
            <a:pPr indent="0" lvl="0" marL="0" rtl="0" algn="l">
              <a:spcBef>
                <a:spcPts val="0"/>
              </a:spcBef>
              <a:spcAft>
                <a:spcPts val="0"/>
              </a:spcAft>
              <a:buNone/>
            </a:pPr>
            <a:r>
              <a:rPr lang="en-GB"/>
              <a:t>ActivityId lets us track chains of related events. In our case, we can see chains of rpc call start, then stop and an error or debug events if there’s any consumers for that. It’s unique to each thread and call, so it won’t help us track events from the client to the server but it’s nice to track it on the machine itself.</a:t>
            </a:r>
            <a:endParaRPr/>
          </a:p>
          <a:p>
            <a:pPr indent="0" lvl="0" marL="0" rtl="0" algn="l">
              <a:spcBef>
                <a:spcPts val="0"/>
              </a:spcBef>
              <a:spcAft>
                <a:spcPts val="0"/>
              </a:spcAft>
              <a:buNone/>
            </a:pPr>
            <a:r>
              <a:rPr lang="en-GB"/>
              <a:t>ProcessId lets us know which process generated the event, which would also let us connect the interface to a running process. There’s also a ThreadId field, for that matter.</a:t>
            </a:r>
            <a:endParaRPr/>
          </a:p>
          <a:p>
            <a:pPr indent="0" lvl="0" marL="0" rtl="0" algn="l">
              <a:spcBef>
                <a:spcPts val="0"/>
              </a:spcBef>
              <a:spcAft>
                <a:spcPts val="0"/>
              </a:spcAft>
              <a:buNone/>
            </a:pPr>
            <a:r>
              <a:rPr lang="en-GB"/>
              <a:t>Timestamp lets us know when the trace event was generated. Since there could be a lag between our consumer processing the event from its generation, this is a necessary field.</a:t>
            </a:r>
            <a:endParaRPr/>
          </a:p>
        </p:txBody>
      </p:sp>
      <p:sp>
        <p:nvSpPr>
          <p:cNvPr id="680" name="Google Shape;680;g24f3d5680cf_0_15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4f3d5680cf_0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4f3d5680cf_0_7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that we know how events look like, can we finally move on to the fun part of detecting attacks?</a:t>
            </a:r>
            <a:endParaRPr/>
          </a:p>
        </p:txBody>
      </p:sp>
      <p:sp>
        <p:nvSpPr>
          <p:cNvPr id="687" name="Google Shape;687;g24f3d5680cf_0_7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4f3d5680cf_0_1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4f3d5680cf_0_1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Not really. MS didn’t do us any favors, and it seems that in server events, the runtime sends the events with missing data, by design. This snippet is from </a:t>
            </a:r>
            <a:r>
              <a:rPr i="1" lang="en-GB" sz="1100">
                <a:latin typeface="Arial"/>
                <a:ea typeface="Arial"/>
                <a:cs typeface="Arial"/>
                <a:sym typeface="Arial"/>
              </a:rPr>
              <a:t>OSF_SCALL::DispatchHelper</a:t>
            </a:r>
            <a:r>
              <a:rPr lang="en-GB" sz="1100">
                <a:latin typeface="Arial"/>
                <a:ea typeface="Arial"/>
                <a:cs typeface="Arial"/>
                <a:sym typeface="Arial"/>
              </a:rPr>
              <a:t>: You can see a few NULLs here and there…</a:t>
            </a:r>
            <a:endParaRPr/>
          </a:p>
        </p:txBody>
      </p:sp>
      <p:sp>
        <p:nvSpPr>
          <p:cNvPr id="693" name="Google Shape;693;g24f3d5680cf_0_15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f3d5680cf_0_1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f3d5680cf_0_18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Specifically, the NetworkAddress field is NULL, which is one of the most important fields for us. What’s good is knowing something malicious happened if we can’t find the origin?!</a:t>
            </a:r>
            <a:endParaRPr/>
          </a:p>
          <a:p>
            <a:pPr indent="0" lvl="0" marL="0" rtl="0" algn="l">
              <a:spcBef>
                <a:spcPts val="0"/>
              </a:spcBef>
              <a:spcAft>
                <a:spcPts val="0"/>
              </a:spcAft>
              <a:buNone/>
            </a:pPr>
            <a:r>
              <a:rPr lang="en-GB"/>
              <a:t>Not shown here, since it is happening elsewhere, but the ActivityID is also NULL, so we can’t relate events to each other. It’s not that much of an issue, since most of the critical data is in the call start events and not scattered across the event chain.</a:t>
            </a:r>
            <a:endParaRPr/>
          </a:p>
        </p:txBody>
      </p:sp>
      <p:sp>
        <p:nvSpPr>
          <p:cNvPr id="701" name="Google Shape;701;g24f3d5680cf_0_18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6bf28d11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56bf28d114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256bf28d114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6bf28d11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6bf28d114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56bf28d114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6bf28d11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6bf28d114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256bf28d114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3d5680cf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f3d5680cf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It is also an important tool for network attacks, and lateral movement specifically.</a:t>
            </a:r>
            <a:endParaRPr/>
          </a:p>
          <a:p>
            <a:pPr indent="0" lvl="0" marL="0" rtl="0" algn="l">
              <a:spcBef>
                <a:spcPts val="0"/>
              </a:spcBef>
              <a:spcAft>
                <a:spcPts val="0"/>
              </a:spcAft>
              <a:buNone/>
            </a:pPr>
            <a:r>
              <a:rPr lang="en-GB"/>
              <a:t>PSExec, </a:t>
            </a:r>
            <a:r>
              <a:rPr lang="en-GB"/>
              <a:t>DCSync</a:t>
            </a:r>
            <a:r>
              <a:rPr lang="en-GB"/>
              <a:t>, task scheduler, </a:t>
            </a:r>
            <a:r>
              <a:rPr lang="en-GB"/>
              <a:t>WMI</a:t>
            </a:r>
            <a:r>
              <a:rPr lang="en-GB"/>
              <a:t> are all lateral movement techniques that rely on RPC.</a:t>
            </a:r>
            <a:endParaRPr/>
          </a:p>
          <a:p>
            <a:pPr indent="0" lvl="0" marL="0" rtl="0" algn="l">
              <a:spcBef>
                <a:spcPts val="0"/>
              </a:spcBef>
              <a:spcAft>
                <a:spcPts val="0"/>
              </a:spcAft>
              <a:buNone/>
            </a:pPr>
            <a:r>
              <a:rPr lang="en-GB"/>
              <a:t>It is also the underlying protocol for other network based vulnerabilities, like PetitePotam or Zerologon, not to mention other vulnerabilities our team found in the mechanism itself.</a:t>
            </a:r>
            <a:endParaRPr/>
          </a:p>
        </p:txBody>
      </p:sp>
      <p:sp>
        <p:nvSpPr>
          <p:cNvPr id="172" name="Google Shape;172;g24f3d5680cf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6bf28d11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56bf28d11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g256bf28d114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4f3d5680cf_0_1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4f3d5680cf_0_1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what do we do? We use ETWs, again!</a:t>
            </a:r>
            <a:endParaRPr/>
          </a:p>
          <a:p>
            <a:pPr indent="0" lvl="0" marL="0" rtl="0" algn="l">
              <a:spcBef>
                <a:spcPts val="0"/>
              </a:spcBef>
              <a:spcAft>
                <a:spcPts val="0"/>
              </a:spcAft>
              <a:buNone/>
            </a:pPr>
            <a:r>
              <a:rPr lang="en-GB"/>
              <a:t>Since the endpoint is unique to the interface, we can use it to find the source in other ETW providers, like the one for TCP and SMB.</a:t>
            </a:r>
            <a:endParaRPr/>
          </a:p>
        </p:txBody>
      </p:sp>
      <p:sp>
        <p:nvSpPr>
          <p:cNvPr id="738" name="Google Shape;738;g24f3d5680cf_0_15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5346d3d0d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5346d3d0d1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TCP, it’s easy - we can find the connection event to our server call event simply by port.</a:t>
            </a:r>
            <a:endParaRPr/>
          </a:p>
        </p:txBody>
      </p:sp>
      <p:sp>
        <p:nvSpPr>
          <p:cNvPr id="748" name="Google Shape;748;g25346d3d0d1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346d3d0d1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346d3d0d1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With TCP, it’s easy - we can find the connection event to our server call event simply by port.</a:t>
            </a:r>
            <a:endParaRPr/>
          </a:p>
        </p:txBody>
      </p:sp>
      <p:sp>
        <p:nvSpPr>
          <p:cNvPr id="757" name="Google Shape;757;g25346d3d0d1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346d3d0d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5346d3d0d1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768" name="Google Shape;768;g25346d3d0d1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346d3d0d1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346d3d0d1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777" name="Google Shape;777;g25346d3d0d1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5346d3d0d1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5346d3d0d1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787" name="Google Shape;787;g25346d3d0d1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346d3d0d1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346d3d0d1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799" name="Google Shape;799;g25346d3d0d1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346d3d0d1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5346d3d0d1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812" name="Google Shape;812;g25346d3d0d1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6bf28d11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56bf28d11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SMB is a bit more complicated, since SMB itself is by session, and multiple files/pipes can be accessed on the same session. So we first match the endpoint pipe name to a tree connect event, from which we can extract the connection ID and find the connection event to get the source address.</a:t>
            </a:r>
            <a:endParaRPr/>
          </a:p>
        </p:txBody>
      </p:sp>
      <p:sp>
        <p:nvSpPr>
          <p:cNvPr id="826" name="Google Shape;826;g256bf28d11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346d3d0d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346d3d0d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5346d3d0d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5346d3d0d1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5346d3d0d1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5346d3d0d1_0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346d3d0d1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346d3d0d1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25346d3d0d1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346d3d0d1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346d3d0d1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25346d3d0d1_0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5346d3d0d1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5346d3d0d1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25346d3d0d1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5346d3d0d1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5346d3d0d1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25346d3d0d1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5346d3d0d1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5346d3d0d1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25346d3d0d1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5346d3d0d1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5346d3d0d1_0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25346d3d0d1_0_2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0f1f0f7b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50f1f0f7b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 </a:t>
            </a:r>
            <a:r>
              <a:rPr lang="en-GB"/>
              <a:t>implemented</a:t>
            </a:r>
            <a:r>
              <a:rPr lang="en-GB"/>
              <a:t> already all the logic that I just explained.</a:t>
            </a:r>
            <a:endParaRPr/>
          </a:p>
          <a:p>
            <a:pPr indent="0" lvl="0" marL="0" rtl="0" algn="l">
              <a:spcBef>
                <a:spcPts val="0"/>
              </a:spcBef>
              <a:spcAft>
                <a:spcPts val="0"/>
              </a:spcAft>
              <a:buNone/>
            </a:pPr>
            <a:r>
              <a:rPr lang="en-GB"/>
              <a:t>I wrote a script that uses the python </a:t>
            </a:r>
            <a:r>
              <a:rPr lang="en-GB"/>
              <a:t>library</a:t>
            </a:r>
            <a:r>
              <a:rPr lang="en-GB"/>
              <a:t> </a:t>
            </a:r>
            <a:r>
              <a:rPr i="1" lang="en-GB"/>
              <a:t>pywintrace</a:t>
            </a:r>
            <a:r>
              <a:rPr lang="en-GB"/>
              <a:t> to subscribe and consume the SMB, TCP and RPC ETW events.</a:t>
            </a:r>
            <a:endParaRPr/>
          </a:p>
          <a:p>
            <a:pPr indent="0" lvl="0" marL="0" rtl="0" algn="l">
              <a:spcBef>
                <a:spcPts val="0"/>
              </a:spcBef>
              <a:spcAft>
                <a:spcPts val="0"/>
              </a:spcAft>
              <a:buNone/>
            </a:pPr>
            <a:r>
              <a:rPr lang="en-GB"/>
              <a:t>For easy visualization and querying, I use Neo4j as my DB of choice for output, but this could easily change to any other DB (made the code robust on purpose), so you could integrate with a SIEM if you want.</a:t>
            </a:r>
            <a:endParaRPr/>
          </a:p>
          <a:p>
            <a:pPr indent="0" lvl="0" marL="0" rtl="0" algn="l">
              <a:spcBef>
                <a:spcPts val="0"/>
              </a:spcBef>
              <a:spcAft>
                <a:spcPts val="0"/>
              </a:spcAft>
              <a:buNone/>
            </a:pPr>
            <a:r>
              <a:rPr lang="en-GB"/>
              <a:t>All code, demos and documentation will be available in our team’s GH after this talk, I’ll also upload the slides there as well as a prerecorded demo</a:t>
            </a:r>
            <a:endParaRPr/>
          </a:p>
        </p:txBody>
      </p:sp>
      <p:sp>
        <p:nvSpPr>
          <p:cNvPr id="910" name="Google Shape;910;g250f1f0f7be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4f3d5680cf_0_20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4f3d5680cf_0_20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Now that we finally established all of the missing pieces, we can move on to the main attraction — attack detection</a:t>
            </a:r>
            <a:endParaRPr/>
          </a:p>
        </p:txBody>
      </p:sp>
      <p:sp>
        <p:nvSpPr>
          <p:cNvPr id="917" name="Google Shape;917;g24f3d5680cf_0_20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e3df8d353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e3df8d353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let’s begin with a quick demo of this whole shebang.</a:t>
            </a:r>
            <a:endParaRPr/>
          </a:p>
          <a:p>
            <a:pPr indent="0" lvl="0" marL="0" rtl="0" algn="l">
              <a:spcBef>
                <a:spcPts val="0"/>
              </a:spcBef>
              <a:spcAft>
                <a:spcPts val="0"/>
              </a:spcAft>
              <a:buNone/>
            </a:pPr>
            <a:r>
              <a:rPr lang="en-GB"/>
              <a:t>We’ll use PSExec for it since it’s easy. How does PSExec work? First, it copies its service binary to the target machines ADMIN share, then launches it by communicating with the service manager over RPC to create a new service for it and starting it. With RPC Visibility, we can detect both the create and start requests.</a:t>
            </a:r>
            <a:endParaRPr/>
          </a:p>
          <a:p>
            <a:pPr indent="0" lvl="0" marL="0" rtl="0" algn="l">
              <a:spcBef>
                <a:spcPts val="0"/>
              </a:spcBef>
              <a:spcAft>
                <a:spcPts val="0"/>
              </a:spcAft>
              <a:buNone/>
            </a:pPr>
            <a:r>
              <a:rPr lang="en-GB"/>
              <a:t>BTW, just for </a:t>
            </a:r>
            <a:r>
              <a:rPr lang="en-GB"/>
              <a:t>giggles, I also implemented a rudimentary lateral tool transfer detection, using the SMB ETW again - we can detect a network create file and write operation, and cross the path with the filesystem. If it doesn’t exist and we’re looking at a binary or a suspicious path, it could be a sign for nefarious activity.</a:t>
            </a:r>
            <a:endParaRPr/>
          </a:p>
          <a:p>
            <a:pPr indent="0" lvl="0" marL="0" rtl="0" algn="l">
              <a:spcBef>
                <a:spcPts val="0"/>
              </a:spcBef>
              <a:spcAft>
                <a:spcPts val="0"/>
              </a:spcAft>
              <a:buNone/>
            </a:pPr>
            <a:r>
              <a:rPr lang="en-GB"/>
              <a:t>We don’t even need to rely on the SMB though. PSExec could be used to launch script files or binaries hosted remotely, which would not require any prior tool transfer. Since we detect the service creation and run events, we don’t care that much anyway.</a:t>
            </a:r>
            <a:endParaRPr/>
          </a:p>
        </p:txBody>
      </p:sp>
      <p:sp>
        <p:nvSpPr>
          <p:cNvPr id="923" name="Google Shape;923;g1e3df8d353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4be357e0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4be357e0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54be357e00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5346d3d0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5346d3d0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PsExec64 \\192.168.0.3 -u TEST-DOMAIN\administrator -p Aa1234567 -i cmd "/c msg * hax"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python rpc_visibility.py --db_host bolt://192.168.0.1:7687 --username neo4j --password Aa1234567</a:t>
            </a:r>
            <a:endParaRPr/>
          </a:p>
        </p:txBody>
      </p:sp>
      <p:sp>
        <p:nvSpPr>
          <p:cNvPr id="931" name="Google Shape;931;g25346d3d0d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75a9d2ad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75a9d2ad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After PSExec demo</a:t>
            </a:r>
            <a:endParaRPr/>
          </a:p>
        </p:txBody>
      </p:sp>
      <p:sp>
        <p:nvSpPr>
          <p:cNvPr id="944" name="Google Shape;944;g275a9d2ad9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75a9d2ad9e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75a9d2ad9e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g275a9d2ad9e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e3df8d3537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e3df8d3537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DCSync, you pretend to be a DC, and contact the real DC asking to replicate the credential database. It uses the Directory Replication interface, specifically DRSGetNCChanges.</a:t>
            </a:r>
            <a:endParaRPr/>
          </a:p>
          <a:p>
            <a:pPr indent="0" lvl="0" marL="0" rtl="0" algn="l">
              <a:spcBef>
                <a:spcPts val="0"/>
              </a:spcBef>
              <a:spcAft>
                <a:spcPts val="0"/>
              </a:spcAft>
              <a:buNone/>
            </a:pPr>
            <a:r>
              <a:rPr lang="en-GB"/>
              <a:t>Since computers connect to the DC all the time, it might be tough to isolate the normal traffic from malicious one…</a:t>
            </a:r>
            <a:endParaRPr/>
          </a:p>
        </p:txBody>
      </p:sp>
      <p:sp>
        <p:nvSpPr>
          <p:cNvPr id="960" name="Google Shape;960;g1e3df8d3537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e3df8d353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e3df8d353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 unless we have RPC visibility</a:t>
            </a:r>
            <a:endParaRPr/>
          </a:p>
        </p:txBody>
      </p:sp>
      <p:sp>
        <p:nvSpPr>
          <p:cNvPr id="968" name="Google Shape;968;g1e3df8d3537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3df8d353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3df8d3537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PetitPotam reference: </a:t>
            </a:r>
            <a:r>
              <a:rPr lang="en-GB" u="sng">
                <a:solidFill>
                  <a:schemeClr val="hlink"/>
                </a:solidFill>
                <a:hlinkClick r:id="rId2"/>
              </a:rPr>
              <a:t>https://github.com/topotam/PetitPotam/blob/main/PetitPotam.py</a:t>
            </a:r>
            <a:endParaRPr/>
          </a:p>
          <a:p>
            <a:pPr indent="0" lvl="0" marL="0" rtl="0" algn="l">
              <a:spcBef>
                <a:spcPts val="0"/>
              </a:spcBef>
              <a:spcAft>
                <a:spcPts val="0"/>
              </a:spcAft>
              <a:buNone/>
            </a:pPr>
            <a:r>
              <a:rPr lang="en-GB"/>
              <a:t>PetitPotam is a coercion attack on the Encrypted File System service. Basically, you could tell it to open a file, provide it a UNC path, and it would trigger out an SMB connection with authentication, that you can then relay.</a:t>
            </a:r>
            <a:endParaRPr/>
          </a:p>
          <a:p>
            <a:pPr indent="0" lvl="0" marL="0" rtl="0" algn="l">
              <a:spcBef>
                <a:spcPts val="0"/>
              </a:spcBef>
              <a:spcAft>
                <a:spcPts val="0"/>
              </a:spcAft>
              <a:buNone/>
            </a:pPr>
            <a:r>
              <a:rPr lang="en-GB"/>
              <a:t>When it was </a:t>
            </a:r>
            <a:r>
              <a:rPr lang="en-GB"/>
              <a:t>released, it was using EfsRpcOpenFileRaw, but that was patched. Topotam (the researcher who found the vulnerability), also found that EfsRpcEncryptFileSrv has the same flaw.</a:t>
            </a:r>
            <a:endParaRPr/>
          </a:p>
        </p:txBody>
      </p:sp>
      <p:sp>
        <p:nvSpPr>
          <p:cNvPr id="976" name="Google Shape;976;g1e3df8d3537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e3df8d3537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e3df8d3537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Similar to PSExec, we can remotely connect to the task scheduler, and tell it to create tasks or run them. There’s a lot of connections going on a single request from the task scheduler to the remote task scheduler, but we are looking into a single one - SchRpcRegisterTask .</a:t>
            </a:r>
            <a:endParaRPr/>
          </a:p>
        </p:txBody>
      </p:sp>
      <p:sp>
        <p:nvSpPr>
          <p:cNvPr id="984" name="Google Shape;984;g1e3df8d3537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75a9d2ad9e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75a9d2ad9e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g275a9d2ad9e_0_2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75a9d2ad9e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75a9d2ad9e_0_4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g275a9d2ad9e_0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5a9d2ad9e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75a9d2ad9e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runas /user:administrator@test-domain /netonly powershell</a:t>
            </a:r>
            <a:endParaRPr/>
          </a:p>
          <a:p>
            <a:pPr indent="0" lvl="0" marL="0" rtl="0" algn="l">
              <a:spcBef>
                <a:spcPts val="0"/>
              </a:spcBef>
              <a:spcAft>
                <a:spcPts val="0"/>
              </a:spcAft>
              <a:buNone/>
            </a:pPr>
            <a:r>
              <a:rPr lang="en-GB"/>
              <a:t>powershell.exe -Command {[System.Activator]::CreateInstance([type]::GetTypeFromProgID("MMC20.Application.1","192.168.0.3")).Document.ActiveView.ExecuteShellCommand("cmd",$null,"/c msg * hax","7")}</a:t>
            </a:r>
            <a:endParaRPr/>
          </a:p>
        </p:txBody>
      </p:sp>
      <p:sp>
        <p:nvSpPr>
          <p:cNvPr id="1008" name="Google Shape;1008;g275a9d2ad9e_0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4be357e0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4be357e00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54be357e00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75a9d2ad9e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75a9d2ad9e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275a9d2ad9e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5a9d2ad9e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75a9d2ad9e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After the WMIC slides</a:t>
            </a:r>
            <a:endParaRPr/>
          </a:p>
        </p:txBody>
      </p:sp>
      <p:sp>
        <p:nvSpPr>
          <p:cNvPr id="1025" name="Google Shape;1025;g275a9d2ad9e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75a9d2ad9e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75a9d2ad9e_0_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275a9d2ad9e_0_2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5a9d2ad9e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75a9d2ad9e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g275a9d2ad9e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75a9d2ad9e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75a9d2ad9e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g275a9d2ad9e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e3df8d3537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e3df8d3537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wmic /node:192.168.0.3 /user:"administrator@test-domain.research" /password:Aa1234567 process call create "cmd /c msg * hax"</a:t>
            </a:r>
            <a:endParaRPr/>
          </a:p>
        </p:txBody>
      </p:sp>
      <p:sp>
        <p:nvSpPr>
          <p:cNvPr id="1055" name="Google Shape;1055;g1e3df8d3537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54be357e0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54be357e0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254be357e0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54be357e0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54be357e00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254be357e00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54be357e0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54be357e00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g254be357e00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5241f686b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5241f686b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 all those detections are nice and good, but they’re not perfect. We still don’t have view into the traffic itself, so it will always have to be a heuristic analysis approach.</a:t>
            </a:r>
            <a:endParaRPr/>
          </a:p>
          <a:p>
            <a:pPr indent="0" lvl="0" marL="0" rtl="0" algn="l">
              <a:spcBef>
                <a:spcPts val="0"/>
              </a:spcBef>
              <a:spcAft>
                <a:spcPts val="0"/>
              </a:spcAft>
              <a:buNone/>
            </a:pPr>
            <a:r>
              <a:rPr lang="en-GB"/>
              <a:t>Take PetitPotam for example. In environments where EFS is used extensively, we could be swamped with FPs since everyone and their mother are requesting file access.</a:t>
            </a:r>
            <a:endParaRPr/>
          </a:p>
          <a:p>
            <a:pPr indent="0" lvl="0" marL="0" rtl="0" algn="l">
              <a:spcBef>
                <a:spcPts val="0"/>
              </a:spcBef>
              <a:spcAft>
                <a:spcPts val="0"/>
              </a:spcAft>
              <a:buNone/>
            </a:pPr>
            <a:r>
              <a:rPr lang="en-GB"/>
              <a:t>So RPC Visibility is not a perfect solution, and would have to be adjusted according to the network itself.</a:t>
            </a:r>
            <a:endParaRPr/>
          </a:p>
          <a:p>
            <a:pPr indent="0" lvl="0" marL="0" rtl="0" algn="l">
              <a:spcBef>
                <a:spcPts val="0"/>
              </a:spcBef>
              <a:spcAft>
                <a:spcPts val="0"/>
              </a:spcAft>
              <a:buNone/>
            </a:pPr>
            <a:r>
              <a:rPr lang="en-GB"/>
              <a:t>Another drawback is that there’s no blocking, it’s a visibility only solution, which limits how you can use it to react to incidents.</a:t>
            </a:r>
            <a:endParaRPr/>
          </a:p>
        </p:txBody>
      </p:sp>
      <p:sp>
        <p:nvSpPr>
          <p:cNvPr id="1099" name="Google Shape;1099;g25241f686b4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4" name="Google Shape;14;p2"/>
          <p:cNvSpPr txBox="1"/>
          <p:nvPr>
            <p:ph type="title"/>
          </p:nvPr>
        </p:nvSpPr>
        <p:spPr>
          <a:xfrm>
            <a:off x="540000" y="540001"/>
            <a:ext cx="11171354" cy="943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 type="body"/>
          </p:nvPr>
        </p:nvSpPr>
        <p:spPr>
          <a:xfrm>
            <a:off x="539750" y="1727200"/>
            <a:ext cx="11195050" cy="4445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aption - alternate">
  <p:cSld name="1_Title with Caption - alternate">
    <p:bg>
      <p:bgPr>
        <a:solidFill>
          <a:schemeClr val="lt1"/>
        </a:solidFill>
      </p:bgPr>
    </p:bg>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2">
            <a:alphaModFix/>
          </a:blip>
          <a:srcRect b="0" l="0" r="0" t="0"/>
          <a:stretch/>
        </p:blipFill>
        <p:spPr>
          <a:xfrm>
            <a:off x="0" y="893"/>
            <a:ext cx="12188826" cy="6856214"/>
          </a:xfrm>
          <a:prstGeom prst="rect">
            <a:avLst/>
          </a:prstGeom>
          <a:noFill/>
          <a:ln>
            <a:noFill/>
          </a:ln>
        </p:spPr>
      </p:pic>
      <p:sp>
        <p:nvSpPr>
          <p:cNvPr id="52" name="Google Shape;52;p11"/>
          <p:cNvSpPr txBox="1"/>
          <p:nvPr>
            <p:ph idx="1" type="body"/>
          </p:nvPr>
        </p:nvSpPr>
        <p:spPr>
          <a:xfrm>
            <a:off x="710053" y="1882451"/>
            <a:ext cx="10308127" cy="1809411"/>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1001"/>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1"/>
          <p:cNvSpPr txBox="1"/>
          <p:nvPr>
            <p:ph idx="2" type="body"/>
          </p:nvPr>
        </p:nvSpPr>
        <p:spPr>
          <a:xfrm>
            <a:off x="710053" y="3691862"/>
            <a:ext cx="10308127" cy="1071563"/>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0099CC"/>
              </a:buClr>
              <a:buSzPts val="3200"/>
              <a:buNone/>
              <a:defRPr b="1" i="0" sz="3200">
                <a:solidFill>
                  <a:srgbClr val="0099CC"/>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headshot">
  <p:cSld name="single headshot">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56" name="Google Shape;56;p12"/>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2"/>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58" name="Google Shape;58;p12"/>
          <p:cNvSpPr/>
          <p:nvPr>
            <p:ph idx="2" type="pic"/>
          </p:nvPr>
        </p:nvSpPr>
        <p:spPr>
          <a:xfrm>
            <a:off x="1967450" y="2072640"/>
            <a:ext cx="2503240" cy="3096558"/>
          </a:xfrm>
          <a:prstGeom prst="rect">
            <a:avLst/>
          </a:prstGeom>
          <a:solidFill>
            <a:srgbClr val="D8D8D8"/>
          </a:solidFill>
          <a:ln>
            <a:noFill/>
          </a:ln>
        </p:spPr>
      </p:sp>
      <p:sp>
        <p:nvSpPr>
          <p:cNvPr id="59" name="Google Shape;59;p12"/>
          <p:cNvSpPr txBox="1"/>
          <p:nvPr>
            <p:ph idx="1" type="body"/>
          </p:nvPr>
        </p:nvSpPr>
        <p:spPr>
          <a:xfrm>
            <a:off x="4714072" y="2072641"/>
            <a:ext cx="5618766" cy="30965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000"/>
              <a:buNone/>
              <a:defRPr b="1" sz="3000">
                <a:solidFill>
                  <a:schemeClr val="lt1"/>
                </a:solidFill>
              </a:defRPr>
            </a:lvl1pPr>
            <a:lvl2pPr indent="-228600" lvl="1" marL="914400" algn="l">
              <a:lnSpc>
                <a:spcPct val="100000"/>
              </a:lnSpc>
              <a:spcBef>
                <a:spcPts val="500"/>
              </a:spcBef>
              <a:spcAft>
                <a:spcPts val="0"/>
              </a:spcAft>
              <a:buClr>
                <a:schemeClr val="dk1"/>
              </a:buClr>
              <a:buSzPts val="2400"/>
              <a:buFont typeface="Arial"/>
              <a:buNone/>
              <a:defRPr sz="2400"/>
            </a:lvl2pPr>
            <a:lvl3pPr indent="-376808" lvl="2" marL="1371600" algn="l">
              <a:lnSpc>
                <a:spcPct val="100000"/>
              </a:lnSpc>
              <a:spcBef>
                <a:spcPts val="500"/>
              </a:spcBef>
              <a:spcAft>
                <a:spcPts val="0"/>
              </a:spcAft>
              <a:buClr>
                <a:schemeClr val="dk1"/>
              </a:buClr>
              <a:buSzPts val="2334"/>
              <a:buFont typeface="Arial"/>
              <a:buChar char="•"/>
              <a:defRPr sz="2334"/>
            </a:lvl3pPr>
            <a:lvl4pPr indent="-376808" lvl="3" marL="1828800" algn="l">
              <a:lnSpc>
                <a:spcPct val="100000"/>
              </a:lnSpc>
              <a:spcBef>
                <a:spcPts val="500"/>
              </a:spcBef>
              <a:spcAft>
                <a:spcPts val="0"/>
              </a:spcAft>
              <a:buClr>
                <a:schemeClr val="dk1"/>
              </a:buClr>
              <a:buSzPts val="2334"/>
              <a:buFont typeface="Arial"/>
              <a:buChar char="•"/>
              <a:defRPr sz="2334"/>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headshots">
  <p:cSld name="two headshots">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62" name="Google Shape;62;p13"/>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64" name="Google Shape;64;p13"/>
          <p:cNvSpPr/>
          <p:nvPr>
            <p:ph idx="2" type="pic"/>
          </p:nvPr>
        </p:nvSpPr>
        <p:spPr>
          <a:xfrm>
            <a:off x="6399074" y="2040296"/>
            <a:ext cx="2325568" cy="2897548"/>
          </a:xfrm>
          <a:prstGeom prst="rect">
            <a:avLst/>
          </a:prstGeom>
          <a:solidFill>
            <a:srgbClr val="D8D8D8"/>
          </a:solidFill>
          <a:ln>
            <a:noFill/>
          </a:ln>
        </p:spPr>
      </p:sp>
      <p:sp>
        <p:nvSpPr>
          <p:cNvPr id="65" name="Google Shape;65;p13"/>
          <p:cNvSpPr txBox="1"/>
          <p:nvPr>
            <p:ph idx="1" type="body"/>
          </p:nvPr>
        </p:nvSpPr>
        <p:spPr>
          <a:xfrm>
            <a:off x="3062459" y="2040295"/>
            <a:ext cx="2812222" cy="28871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vl2pPr indent="-228600" lvl="1" marL="914400" algn="l">
              <a:lnSpc>
                <a:spcPct val="100000"/>
              </a:lnSpc>
              <a:spcBef>
                <a:spcPts val="0"/>
              </a:spcBef>
              <a:spcAft>
                <a:spcPts val="0"/>
              </a:spcAft>
              <a:buClr>
                <a:schemeClr val="lt1"/>
              </a:buClr>
              <a:buSzPts val="2400"/>
              <a:buFont typeface="Arial"/>
              <a:buNone/>
              <a:defRPr sz="2400">
                <a:solidFill>
                  <a:schemeClr val="lt1"/>
                </a:solidFill>
              </a:defRPr>
            </a:lvl2pPr>
            <a:lvl3pPr indent="-355536" lvl="2" marL="1371600" algn="l">
              <a:lnSpc>
                <a:spcPct val="100000"/>
              </a:lnSpc>
              <a:spcBef>
                <a:spcPts val="0"/>
              </a:spcBef>
              <a:spcAft>
                <a:spcPts val="0"/>
              </a:spcAft>
              <a:buClr>
                <a:schemeClr val="dk1"/>
              </a:buClr>
              <a:buSzPts val="1999"/>
              <a:buFont typeface="Arial"/>
              <a:buChar char="•"/>
              <a:defRPr sz="1999"/>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3"/>
          <p:cNvSpPr/>
          <p:nvPr>
            <p:ph idx="3" type="pic"/>
          </p:nvPr>
        </p:nvSpPr>
        <p:spPr>
          <a:xfrm>
            <a:off x="540001" y="2040296"/>
            <a:ext cx="2325568" cy="2897548"/>
          </a:xfrm>
          <a:prstGeom prst="rect">
            <a:avLst/>
          </a:prstGeom>
          <a:solidFill>
            <a:srgbClr val="D8D8D8"/>
          </a:solidFill>
          <a:ln>
            <a:noFill/>
          </a:ln>
        </p:spPr>
      </p:sp>
      <p:sp>
        <p:nvSpPr>
          <p:cNvPr id="67" name="Google Shape;67;p13"/>
          <p:cNvSpPr txBox="1"/>
          <p:nvPr>
            <p:ph idx="4" type="body"/>
          </p:nvPr>
        </p:nvSpPr>
        <p:spPr>
          <a:xfrm>
            <a:off x="8922579" y="2040296"/>
            <a:ext cx="2812222" cy="28871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2400"/>
              <a:buNone/>
              <a:defRPr b="1" sz="2400">
                <a:solidFill>
                  <a:schemeClr val="lt1"/>
                </a:solidFill>
              </a:defRPr>
            </a:lvl1pPr>
            <a:lvl2pPr indent="-228600" lvl="1" marL="914400" algn="l">
              <a:lnSpc>
                <a:spcPct val="100000"/>
              </a:lnSpc>
              <a:spcBef>
                <a:spcPts val="0"/>
              </a:spcBef>
              <a:spcAft>
                <a:spcPts val="0"/>
              </a:spcAft>
              <a:buClr>
                <a:schemeClr val="lt1"/>
              </a:buClr>
              <a:buSzPts val="2400"/>
              <a:buFont typeface="Arial"/>
              <a:buNone/>
              <a:defRPr sz="2400">
                <a:solidFill>
                  <a:schemeClr val="lt1"/>
                </a:solidFill>
              </a:defRPr>
            </a:lvl2pPr>
            <a:lvl3pPr indent="-355536" lvl="2" marL="1371600" algn="l">
              <a:lnSpc>
                <a:spcPct val="100000"/>
              </a:lnSpc>
              <a:spcBef>
                <a:spcPts val="0"/>
              </a:spcBef>
              <a:spcAft>
                <a:spcPts val="0"/>
              </a:spcAft>
              <a:buClr>
                <a:schemeClr val="dk1"/>
              </a:buClr>
              <a:buSzPts val="1999"/>
              <a:buFont typeface="Arial"/>
              <a:buChar char="•"/>
              <a:defRPr sz="1999"/>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headshots">
  <p:cSld name="three headshots">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70" name="Google Shape;70;p14"/>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4"/>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72" name="Google Shape;72;p14"/>
          <p:cNvSpPr/>
          <p:nvPr>
            <p:ph idx="2" type="pic"/>
          </p:nvPr>
        </p:nvSpPr>
        <p:spPr>
          <a:xfrm>
            <a:off x="2006164" y="1785544"/>
            <a:ext cx="2152369" cy="2773453"/>
          </a:xfrm>
          <a:prstGeom prst="rect">
            <a:avLst/>
          </a:prstGeom>
          <a:solidFill>
            <a:srgbClr val="D8D8D8"/>
          </a:solidFill>
          <a:ln>
            <a:noFill/>
          </a:ln>
        </p:spPr>
      </p:sp>
      <p:sp>
        <p:nvSpPr>
          <p:cNvPr id="73" name="Google Shape;73;p14"/>
          <p:cNvSpPr/>
          <p:nvPr>
            <p:ph idx="3" type="pic"/>
          </p:nvPr>
        </p:nvSpPr>
        <p:spPr>
          <a:xfrm>
            <a:off x="5001455" y="1785544"/>
            <a:ext cx="2152369" cy="2773453"/>
          </a:xfrm>
          <a:prstGeom prst="rect">
            <a:avLst/>
          </a:prstGeom>
          <a:solidFill>
            <a:srgbClr val="D8D8D8"/>
          </a:solidFill>
          <a:ln>
            <a:noFill/>
          </a:ln>
        </p:spPr>
      </p:sp>
      <p:sp>
        <p:nvSpPr>
          <p:cNvPr id="74" name="Google Shape;74;p14"/>
          <p:cNvSpPr/>
          <p:nvPr>
            <p:ph idx="4" type="pic"/>
          </p:nvPr>
        </p:nvSpPr>
        <p:spPr>
          <a:xfrm>
            <a:off x="8027452" y="1785544"/>
            <a:ext cx="2152369" cy="2773453"/>
          </a:xfrm>
          <a:prstGeom prst="rect">
            <a:avLst/>
          </a:prstGeom>
          <a:solidFill>
            <a:srgbClr val="D8D8D8"/>
          </a:solidFill>
          <a:ln>
            <a:noFill/>
          </a:ln>
        </p:spPr>
      </p:sp>
      <p:sp>
        <p:nvSpPr>
          <p:cNvPr id="75" name="Google Shape;75;p14"/>
          <p:cNvSpPr txBox="1"/>
          <p:nvPr>
            <p:ph idx="1" type="body"/>
          </p:nvPr>
        </p:nvSpPr>
        <p:spPr>
          <a:xfrm>
            <a:off x="2015246"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txBox="1"/>
          <p:nvPr>
            <p:ph idx="5" type="body"/>
          </p:nvPr>
        </p:nvSpPr>
        <p:spPr>
          <a:xfrm>
            <a:off x="5000804"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6" type="body"/>
          </p:nvPr>
        </p:nvSpPr>
        <p:spPr>
          <a:xfrm>
            <a:off x="8027128"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headshots">
  <p:cSld name="4 headshots">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80" name="Google Shape;80;p15"/>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nvSpPr>
        <p:spPr>
          <a:xfrm>
            <a:off x="4561672" y="1920241"/>
            <a:ext cx="5618766" cy="25624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82" name="Google Shape;82;p15"/>
          <p:cNvSpPr/>
          <p:nvPr>
            <p:ph idx="2" type="pic"/>
          </p:nvPr>
        </p:nvSpPr>
        <p:spPr>
          <a:xfrm>
            <a:off x="540001" y="1785544"/>
            <a:ext cx="2152369" cy="2773453"/>
          </a:xfrm>
          <a:prstGeom prst="rect">
            <a:avLst/>
          </a:prstGeom>
          <a:solidFill>
            <a:srgbClr val="D8D8D8"/>
          </a:solidFill>
          <a:ln>
            <a:noFill/>
          </a:ln>
        </p:spPr>
      </p:sp>
      <p:sp>
        <p:nvSpPr>
          <p:cNvPr id="83" name="Google Shape;83;p15"/>
          <p:cNvSpPr/>
          <p:nvPr>
            <p:ph idx="3" type="pic"/>
          </p:nvPr>
        </p:nvSpPr>
        <p:spPr>
          <a:xfrm>
            <a:off x="3535292" y="1785544"/>
            <a:ext cx="2152369" cy="2773453"/>
          </a:xfrm>
          <a:prstGeom prst="rect">
            <a:avLst/>
          </a:prstGeom>
          <a:solidFill>
            <a:srgbClr val="D8D8D8"/>
          </a:solidFill>
          <a:ln>
            <a:noFill/>
          </a:ln>
        </p:spPr>
      </p:sp>
      <p:sp>
        <p:nvSpPr>
          <p:cNvPr id="84" name="Google Shape;84;p15"/>
          <p:cNvSpPr/>
          <p:nvPr>
            <p:ph idx="4" type="pic"/>
          </p:nvPr>
        </p:nvSpPr>
        <p:spPr>
          <a:xfrm>
            <a:off x="6561289" y="1785544"/>
            <a:ext cx="2152369" cy="2773453"/>
          </a:xfrm>
          <a:prstGeom prst="rect">
            <a:avLst/>
          </a:prstGeom>
          <a:solidFill>
            <a:srgbClr val="D8D8D8"/>
          </a:solidFill>
          <a:ln>
            <a:noFill/>
          </a:ln>
        </p:spPr>
      </p:sp>
      <p:sp>
        <p:nvSpPr>
          <p:cNvPr id="85" name="Google Shape;85;p15"/>
          <p:cNvSpPr txBox="1"/>
          <p:nvPr>
            <p:ph idx="1" type="body"/>
          </p:nvPr>
        </p:nvSpPr>
        <p:spPr>
          <a:xfrm>
            <a:off x="549083"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5"/>
          <p:cNvSpPr txBox="1"/>
          <p:nvPr>
            <p:ph idx="5" type="body"/>
          </p:nvPr>
        </p:nvSpPr>
        <p:spPr>
          <a:xfrm>
            <a:off x="3534641"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5"/>
          <p:cNvSpPr txBox="1"/>
          <p:nvPr>
            <p:ph idx="6" type="body"/>
          </p:nvPr>
        </p:nvSpPr>
        <p:spPr>
          <a:xfrm>
            <a:off x="6560965" y="4676807"/>
            <a:ext cx="2153310"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5"/>
          <p:cNvSpPr/>
          <p:nvPr>
            <p:ph idx="7" type="pic"/>
          </p:nvPr>
        </p:nvSpPr>
        <p:spPr>
          <a:xfrm>
            <a:off x="9582432" y="1785544"/>
            <a:ext cx="2152369" cy="2773453"/>
          </a:xfrm>
          <a:prstGeom prst="rect">
            <a:avLst/>
          </a:prstGeom>
          <a:solidFill>
            <a:srgbClr val="D8D8D8"/>
          </a:solidFill>
          <a:ln>
            <a:noFill/>
          </a:ln>
        </p:spPr>
      </p:sp>
      <p:sp>
        <p:nvSpPr>
          <p:cNvPr id="89" name="Google Shape;89;p15"/>
          <p:cNvSpPr txBox="1"/>
          <p:nvPr>
            <p:ph idx="8" type="body"/>
          </p:nvPr>
        </p:nvSpPr>
        <p:spPr>
          <a:xfrm>
            <a:off x="9582434" y="4676807"/>
            <a:ext cx="2143652" cy="13144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defRPr>
            </a:lvl1pPr>
            <a:lvl2pPr indent="-228600" lvl="1" marL="914400" algn="ctr">
              <a:lnSpc>
                <a:spcPct val="100000"/>
              </a:lnSpc>
              <a:spcBef>
                <a:spcPts val="0"/>
              </a:spcBef>
              <a:spcAft>
                <a:spcPts val="0"/>
              </a:spcAft>
              <a:buClr>
                <a:schemeClr val="lt1"/>
              </a:buClr>
              <a:buSzPts val="2000"/>
              <a:buFont typeface="Arial"/>
              <a:buNone/>
              <a:defRPr sz="2000">
                <a:solidFill>
                  <a:schemeClr val="lt1"/>
                </a:solidFill>
              </a:defRPr>
            </a:lvl2pPr>
            <a:lvl3pPr indent="-334454" lvl="2" marL="1371600" algn="ctr">
              <a:lnSpc>
                <a:spcPct val="100000"/>
              </a:lnSpc>
              <a:spcBef>
                <a:spcPts val="0"/>
              </a:spcBef>
              <a:spcAft>
                <a:spcPts val="0"/>
              </a:spcAft>
              <a:buClr>
                <a:schemeClr val="dk1"/>
              </a:buClr>
              <a:buSzPts val="1667"/>
              <a:buFont typeface="Arial"/>
              <a:buChar char="•"/>
              <a:defRPr sz="1667"/>
            </a:lvl3pPr>
            <a:lvl4pPr indent="-334454" lvl="3" marL="1828800" algn="l">
              <a:lnSpc>
                <a:spcPct val="100000"/>
              </a:lnSpc>
              <a:spcBef>
                <a:spcPts val="0"/>
              </a:spcBef>
              <a:spcAft>
                <a:spcPts val="0"/>
              </a:spcAft>
              <a:buClr>
                <a:schemeClr val="dk1"/>
              </a:buClr>
              <a:buSzPts val="1667"/>
              <a:buFont typeface="Arial"/>
              <a:buChar char="•"/>
              <a:defRPr sz="1667"/>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92" name="Google Shape;92;p16"/>
          <p:cNvSpPr txBox="1"/>
          <p:nvPr>
            <p:ph idx="1" type="body"/>
          </p:nvPr>
        </p:nvSpPr>
        <p:spPr>
          <a:xfrm>
            <a:off x="539750" y="533400"/>
            <a:ext cx="5383972" cy="5638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3600"/>
              <a:buNone/>
              <a:defRPr b="1" sz="3600">
                <a:solidFill>
                  <a:srgbClr val="0099CC"/>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6"/>
          <p:cNvSpPr txBox="1"/>
          <p:nvPr>
            <p:ph idx="2" type="body"/>
          </p:nvPr>
        </p:nvSpPr>
        <p:spPr>
          <a:xfrm>
            <a:off x="6299872" y="533400"/>
            <a:ext cx="5434496" cy="5638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3600"/>
              <a:buNone/>
              <a:defRPr b="1" sz="3600">
                <a:solidFill>
                  <a:srgbClr val="0099CC"/>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96" name="Google Shape;96;p17"/>
          <p:cNvSpPr txBox="1"/>
          <p:nvPr>
            <p:ph type="title"/>
          </p:nvPr>
        </p:nvSpPr>
        <p:spPr>
          <a:xfrm>
            <a:off x="540001" y="540001"/>
            <a:ext cx="11178234"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7"/>
          <p:cNvSpPr txBox="1"/>
          <p:nvPr>
            <p:ph idx="1" type="body"/>
          </p:nvPr>
        </p:nvSpPr>
        <p:spPr>
          <a:xfrm>
            <a:off x="539750"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7"/>
          <p:cNvSpPr txBox="1"/>
          <p:nvPr>
            <p:ph idx="2" type="body"/>
          </p:nvPr>
        </p:nvSpPr>
        <p:spPr>
          <a:xfrm>
            <a:off x="4364659"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7"/>
          <p:cNvSpPr txBox="1"/>
          <p:nvPr>
            <p:ph idx="3" type="body"/>
          </p:nvPr>
        </p:nvSpPr>
        <p:spPr>
          <a:xfrm>
            <a:off x="8189567" y="1714500"/>
            <a:ext cx="3514090"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73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column">
  <p:cSld name="Three picture column">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02" name="Google Shape;102;p18"/>
          <p:cNvSpPr txBox="1"/>
          <p:nvPr>
            <p:ph type="title"/>
          </p:nvPr>
        </p:nvSpPr>
        <p:spPr>
          <a:xfrm>
            <a:off x="540000" y="540001"/>
            <a:ext cx="11171354"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8"/>
          <p:cNvSpPr/>
          <p:nvPr>
            <p:ph idx="2" type="pic"/>
          </p:nvPr>
        </p:nvSpPr>
        <p:spPr>
          <a:xfrm>
            <a:off x="539750" y="1714500"/>
            <a:ext cx="3514725" cy="4457700"/>
          </a:xfrm>
          <a:prstGeom prst="rect">
            <a:avLst/>
          </a:prstGeom>
          <a:solidFill>
            <a:srgbClr val="D8D8D8"/>
          </a:solidFill>
          <a:ln>
            <a:noFill/>
          </a:ln>
        </p:spPr>
      </p:sp>
      <p:sp>
        <p:nvSpPr>
          <p:cNvPr id="104" name="Google Shape;104;p18"/>
          <p:cNvSpPr/>
          <p:nvPr>
            <p:ph idx="3" type="pic"/>
          </p:nvPr>
        </p:nvSpPr>
        <p:spPr>
          <a:xfrm>
            <a:off x="4338638" y="1714500"/>
            <a:ext cx="3514725" cy="4457700"/>
          </a:xfrm>
          <a:prstGeom prst="rect">
            <a:avLst/>
          </a:prstGeom>
          <a:solidFill>
            <a:srgbClr val="D8D8D8"/>
          </a:solidFill>
          <a:ln>
            <a:noFill/>
          </a:ln>
        </p:spPr>
      </p:sp>
      <p:sp>
        <p:nvSpPr>
          <p:cNvPr id="105" name="Google Shape;105;p18"/>
          <p:cNvSpPr/>
          <p:nvPr>
            <p:ph idx="4" type="pic"/>
          </p:nvPr>
        </p:nvSpPr>
        <p:spPr>
          <a:xfrm>
            <a:off x="8190230" y="1714500"/>
            <a:ext cx="3514725" cy="4457700"/>
          </a:xfrm>
          <a:prstGeom prst="rect">
            <a:avLst/>
          </a:prstGeom>
          <a:solidFill>
            <a:srgbClr val="D8D8D8"/>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08" name="Google Shape;108;p19"/>
          <p:cNvSpPr txBox="1"/>
          <p:nvPr>
            <p:ph type="title"/>
          </p:nvPr>
        </p:nvSpPr>
        <p:spPr>
          <a:xfrm>
            <a:off x="540000" y="540001"/>
            <a:ext cx="11171354" cy="943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9"/>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9"/>
          <p:cNvSpPr txBox="1"/>
          <p:nvPr>
            <p:ph idx="2" type="body"/>
          </p:nvPr>
        </p:nvSpPr>
        <p:spPr>
          <a:xfrm>
            <a:off x="6569583"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13" name="Google Shape;113;p20"/>
          <p:cNvSpPr txBox="1"/>
          <p:nvPr>
            <p:ph type="title"/>
          </p:nvPr>
        </p:nvSpPr>
        <p:spPr>
          <a:xfrm>
            <a:off x="540001" y="540001"/>
            <a:ext cx="514152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0"/>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0"/>
          <p:cNvSpPr txBox="1"/>
          <p:nvPr>
            <p:ph idx="2" type="body"/>
          </p:nvPr>
        </p:nvSpPr>
        <p:spPr>
          <a:xfrm>
            <a:off x="5922963" y="540000"/>
            <a:ext cx="5811837" cy="56321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125950" y="-73100"/>
            <a:ext cx="12443899" cy="6999699"/>
          </a:xfrm>
          <a:prstGeom prst="rect">
            <a:avLst/>
          </a:prstGeom>
          <a:noFill/>
          <a:ln>
            <a:noFill/>
          </a:ln>
        </p:spPr>
      </p:pic>
      <p:sp>
        <p:nvSpPr>
          <p:cNvPr id="18" name="Google Shape;18;p3"/>
          <p:cNvSpPr txBox="1"/>
          <p:nvPr/>
        </p:nvSpPr>
        <p:spPr>
          <a:xfrm>
            <a:off x="928675" y="3680100"/>
            <a:ext cx="7640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b="0" i="0" lang="en-GB" sz="7000" u="none" cap="none" strike="noStrike">
                <a:solidFill>
                  <a:schemeClr val="lt1"/>
                </a:solidFill>
                <a:latin typeface="Roboto Medium"/>
                <a:ea typeface="Roboto Medium"/>
                <a:cs typeface="Roboto Medium"/>
                <a:sym typeface="Roboto Medium"/>
              </a:rPr>
              <a:t>Power and protect</a:t>
            </a:r>
            <a:endParaRPr b="0" i="0" sz="70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7000"/>
              <a:buFont typeface="Arial"/>
              <a:buNone/>
            </a:pPr>
            <a:r>
              <a:rPr b="0" i="0" lang="en-GB" sz="7000" u="none" cap="none" strike="noStrike">
                <a:solidFill>
                  <a:schemeClr val="dk2"/>
                </a:solidFill>
                <a:latin typeface="Roboto Medium"/>
                <a:ea typeface="Roboto Medium"/>
                <a:cs typeface="Roboto Medium"/>
                <a:sym typeface="Roboto Medium"/>
              </a:rPr>
              <a:t>life online</a:t>
            </a:r>
            <a:endParaRPr b="0" i="0" sz="7000" u="none" cap="none" strike="noStrike">
              <a:solidFill>
                <a:schemeClr val="dk2"/>
              </a:solidFill>
              <a:latin typeface="Roboto Medium"/>
              <a:ea typeface="Roboto Medium"/>
              <a:cs typeface="Roboto Medium"/>
              <a:sym typeface="Roboto Medium"/>
            </a:endParaRPr>
          </a:p>
        </p:txBody>
      </p:sp>
      <p:pic>
        <p:nvPicPr>
          <p:cNvPr id="19" name="Google Shape;19;p3"/>
          <p:cNvPicPr preferRelativeResize="0"/>
          <p:nvPr/>
        </p:nvPicPr>
        <p:blipFill rotWithShape="1">
          <a:blip r:embed="rId3">
            <a:alphaModFix/>
          </a:blip>
          <a:srcRect b="0" l="0" r="0" t="0"/>
          <a:stretch/>
        </p:blipFill>
        <p:spPr>
          <a:xfrm>
            <a:off x="703075" y="533400"/>
            <a:ext cx="1591900" cy="649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1"/>
          <p:cNvSpPr/>
          <p:nvPr>
            <p:ph idx="2" type="pic"/>
          </p:nvPr>
        </p:nvSpPr>
        <p:spPr>
          <a:xfrm>
            <a:off x="3668" y="1"/>
            <a:ext cx="12192000" cy="6117336"/>
          </a:xfrm>
          <a:prstGeom prst="rect">
            <a:avLst/>
          </a:prstGeom>
          <a:solidFill>
            <a:srgbClr val="D8D8D8"/>
          </a:solidFill>
          <a:ln>
            <a:noFill/>
          </a:ln>
        </p:spPr>
      </p:sp>
      <p:sp>
        <p:nvSpPr>
          <p:cNvPr id="118" name="Google Shape;118;p21"/>
          <p:cNvSpPr txBox="1"/>
          <p:nvPr>
            <p:ph type="title"/>
          </p:nvPr>
        </p:nvSpPr>
        <p:spPr>
          <a:xfrm>
            <a:off x="539999" y="5353631"/>
            <a:ext cx="11171354" cy="42060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2400"/>
              <a:buFont typeface="Arial"/>
              <a:buNone/>
              <a:defRPr sz="24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121" name="Google Shape;121;p22"/>
          <p:cNvSpPr txBox="1"/>
          <p:nvPr>
            <p:ph type="title"/>
          </p:nvPr>
        </p:nvSpPr>
        <p:spPr>
          <a:xfrm>
            <a:off x="1542853" y="1388414"/>
            <a:ext cx="9106293" cy="290078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2"/>
          <p:cNvSpPr txBox="1"/>
          <p:nvPr>
            <p:ph idx="1" type="body"/>
          </p:nvPr>
        </p:nvSpPr>
        <p:spPr>
          <a:xfrm>
            <a:off x="1546225" y="4656137"/>
            <a:ext cx="9105900" cy="88682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99CC"/>
              </a:buClr>
              <a:buSzPts val="2000"/>
              <a:buNone/>
              <a:defRPr sz="2000">
                <a:solidFill>
                  <a:srgbClr val="0099CC"/>
                </a:solidFill>
              </a:defRPr>
            </a:lvl1pPr>
            <a:lvl2pPr indent="-228600" lvl="1" marL="914400" algn="l">
              <a:lnSpc>
                <a:spcPct val="90000"/>
              </a:lnSpc>
              <a:spcBef>
                <a:spcPts val="500"/>
              </a:spcBef>
              <a:spcAft>
                <a:spcPts val="0"/>
              </a:spcAft>
              <a:buClr>
                <a:srgbClr val="0099CC"/>
              </a:buClr>
              <a:buSzPts val="1800"/>
              <a:buNone/>
              <a:defRPr sz="1800">
                <a:solidFill>
                  <a:srgbClr val="0099CC"/>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3" name="Shape 123"/>
        <p:cNvGrpSpPr/>
        <p:nvPr/>
      </p:nvGrpSpPr>
      <p:grpSpPr>
        <a:xfrm>
          <a:off x="0" y="0"/>
          <a:ext cx="0" cy="0"/>
          <a:chOff x="0" y="0"/>
          <a:chExt cx="0" cy="0"/>
        </a:xfrm>
      </p:grpSpPr>
      <p:pic>
        <p:nvPicPr>
          <p:cNvPr id="124" name="Google Shape;124;p23"/>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de">
  <p:cSld name="No code">
    <p:spTree>
      <p:nvGrpSpPr>
        <p:cNvPr id="125" name="Shape 12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range">
  <p:cSld name="Section Header - Orange">
    <p:bg>
      <p:bgPr>
        <a:solidFill>
          <a:schemeClr val="lt1"/>
        </a:solidFill>
      </p:bgPr>
    </p:bg>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13" l="0" r="0" t="1"/>
          <a:stretch/>
        </p:blipFill>
        <p:spPr>
          <a:xfrm>
            <a:off x="0" y="893"/>
            <a:ext cx="12188825" cy="6857108"/>
          </a:xfrm>
          <a:prstGeom prst="rect">
            <a:avLst/>
          </a:prstGeom>
          <a:noFill/>
          <a:ln>
            <a:noFill/>
          </a:ln>
        </p:spPr>
      </p:pic>
      <p:sp>
        <p:nvSpPr>
          <p:cNvPr id="128" name="Google Shape;128;p25"/>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b="1" sz="3600">
                <a:solidFill>
                  <a:srgbClr val="0099C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9" name="Google Shape;129;p25"/>
          <p:cNvPicPr preferRelativeResize="0"/>
          <p:nvPr/>
        </p:nvPicPr>
        <p:blipFill rotWithShape="1">
          <a:blip r:embed="rId3">
            <a:alphaModFix/>
          </a:blip>
          <a:srcRect b="0" l="0" r="0" t="0"/>
          <a:stretch/>
        </p:blipFill>
        <p:spPr>
          <a:xfrm>
            <a:off x="9222402" y="6205821"/>
            <a:ext cx="2583366" cy="531677"/>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aption - Blue">
  <p:cSld name="Title with Caption - Blue">
    <p:bg>
      <p:bgPr>
        <a:solidFill>
          <a:schemeClr val="lt1"/>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1786"/>
            <a:ext cx="12188824" cy="6856213"/>
          </a:xfrm>
          <a:prstGeom prst="rect">
            <a:avLst/>
          </a:prstGeom>
          <a:noFill/>
          <a:ln>
            <a:noFill/>
          </a:ln>
        </p:spPr>
      </p:pic>
      <p:sp>
        <p:nvSpPr>
          <p:cNvPr id="22" name="Google Shape;22;p4"/>
          <p:cNvSpPr txBox="1"/>
          <p:nvPr>
            <p:ph idx="10" type="dt"/>
          </p:nvPr>
        </p:nvSpPr>
        <p:spPr>
          <a:xfrm>
            <a:off x="540000" y="3190387"/>
            <a:ext cx="2743200" cy="2386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99C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4"/>
          <p:cNvSpPr/>
          <p:nvPr/>
        </p:nvSpPr>
        <p:spPr>
          <a:xfrm>
            <a:off x="-196078" y="647985"/>
            <a:ext cx="6501124" cy="6502818"/>
          </a:xfrm>
          <a:prstGeom prst="ellipse">
            <a:avLst/>
          </a:prstGeom>
          <a:solidFill>
            <a:schemeClr val="dk1"/>
          </a:solidFill>
          <a:ln cap="flat" cmpd="sng" w="50800">
            <a:solidFill>
              <a:srgbClr val="0099CC"/>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chemeClr val="dk1"/>
              </a:buClr>
              <a:buSzPts val="1166"/>
              <a:buFont typeface="Arial"/>
              <a:buNone/>
            </a:pPr>
            <a:r>
              <a:t/>
            </a:r>
            <a:endParaRPr b="0" i="0" sz="1166" u="none" cap="none" strike="noStrike">
              <a:solidFill>
                <a:srgbClr val="FFFFFF"/>
              </a:solidFill>
              <a:latin typeface="Arial"/>
              <a:ea typeface="Arial"/>
              <a:cs typeface="Arial"/>
              <a:sym typeface="Arial"/>
            </a:endParaRPr>
          </a:p>
        </p:txBody>
      </p:sp>
      <p:cxnSp>
        <p:nvCxnSpPr>
          <p:cNvPr id="24" name="Google Shape;24;p4"/>
          <p:cNvCxnSpPr/>
          <p:nvPr/>
        </p:nvCxnSpPr>
        <p:spPr>
          <a:xfrm>
            <a:off x="1223208" y="3968299"/>
            <a:ext cx="3689094" cy="0"/>
          </a:xfrm>
          <a:prstGeom prst="straightConnector1">
            <a:avLst/>
          </a:prstGeom>
          <a:noFill/>
          <a:ln cap="flat" cmpd="sng" w="12700">
            <a:solidFill>
              <a:schemeClr val="lt1"/>
            </a:solidFill>
            <a:prstDash val="solid"/>
            <a:miter lim="800000"/>
            <a:headEnd len="sm" w="sm" type="none"/>
            <a:tailEnd len="sm" w="sm" type="none"/>
          </a:ln>
        </p:spPr>
      </p:cxnSp>
      <p:sp>
        <p:nvSpPr>
          <p:cNvPr id="25" name="Google Shape;25;p4"/>
          <p:cNvSpPr txBox="1"/>
          <p:nvPr>
            <p:ph idx="1" type="body"/>
          </p:nvPr>
        </p:nvSpPr>
        <p:spPr>
          <a:xfrm>
            <a:off x="722314" y="2026595"/>
            <a:ext cx="4727448" cy="1734766"/>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1000"/>
              </a:spcBef>
              <a:spcAft>
                <a:spcPts val="0"/>
              </a:spcAft>
              <a:buClr>
                <a:srgbClr val="0099CC"/>
              </a:buClr>
              <a:buSzPts val="4000"/>
              <a:buNone/>
              <a:defRPr b="1" sz="4000">
                <a:solidFill>
                  <a:srgbClr val="0099CC"/>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2" type="body"/>
          </p:nvPr>
        </p:nvSpPr>
        <p:spPr>
          <a:xfrm>
            <a:off x="722314" y="4225121"/>
            <a:ext cx="4727448" cy="156282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lt1"/>
              </a:buClr>
              <a:buSzPts val="3000"/>
              <a:buNone/>
              <a:defRPr b="0" sz="3000">
                <a:solidFill>
                  <a:schemeClr val="lt1"/>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 name="Google Shape;27;p4"/>
          <p:cNvPicPr preferRelativeResize="0"/>
          <p:nvPr/>
        </p:nvPicPr>
        <p:blipFill rotWithShape="1">
          <a:blip r:embed="rId3">
            <a:alphaModFix/>
          </a:blip>
          <a:srcRect b="0" l="0" r="0" t="0"/>
          <a:stretch/>
        </p:blipFill>
        <p:spPr>
          <a:xfrm>
            <a:off x="9363400" y="563550"/>
            <a:ext cx="2169475" cy="985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30" name="Google Shape;30;p5"/>
          <p:cNvSpPr/>
          <p:nvPr/>
        </p:nvSpPr>
        <p:spPr>
          <a:xfrm>
            <a:off x="-196078" y="647985"/>
            <a:ext cx="6501124" cy="6502818"/>
          </a:xfrm>
          <a:prstGeom prst="ellipse">
            <a:avLst/>
          </a:prstGeom>
          <a:solidFill>
            <a:schemeClr val="dk1"/>
          </a:solidFill>
          <a:ln cap="flat" cmpd="sng" w="50800">
            <a:solidFill>
              <a:srgbClr val="0099CC"/>
            </a:solidFill>
            <a:prstDash val="solid"/>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chemeClr val="dk1"/>
              </a:buClr>
              <a:buSzPts val="1166"/>
              <a:buFont typeface="Arial"/>
              <a:buNone/>
            </a:pPr>
            <a:r>
              <a:t/>
            </a:r>
            <a:endParaRPr b="0" i="0" sz="1166" u="none" cap="none" strike="noStrike">
              <a:solidFill>
                <a:srgbClr val="FFFFFF"/>
              </a:solidFill>
              <a:latin typeface="Arial"/>
              <a:ea typeface="Arial"/>
              <a:cs typeface="Arial"/>
              <a:sym typeface="Arial"/>
            </a:endParaRPr>
          </a:p>
        </p:txBody>
      </p:sp>
      <p:sp>
        <p:nvSpPr>
          <p:cNvPr id="31" name="Google Shape;31;p5"/>
          <p:cNvSpPr txBox="1"/>
          <p:nvPr>
            <p:ph idx="1" type="body"/>
          </p:nvPr>
        </p:nvSpPr>
        <p:spPr>
          <a:xfrm>
            <a:off x="722314" y="2055623"/>
            <a:ext cx="4732003" cy="3694463"/>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099CC"/>
              </a:buClr>
              <a:buSzPts val="4000"/>
              <a:buNone/>
              <a:defRPr b="1" sz="4000">
                <a:solidFill>
                  <a:srgbClr val="0099CC"/>
                </a:solidFill>
              </a:defRPr>
            </a:lvl1pPr>
            <a:lvl2pPr indent="-228600" lvl="1" marL="914400" algn="ctr">
              <a:lnSpc>
                <a:spcPct val="90000"/>
              </a:lnSpc>
              <a:spcBef>
                <a:spcPts val="500"/>
              </a:spcBef>
              <a:spcAft>
                <a:spcPts val="0"/>
              </a:spcAft>
              <a:buClr>
                <a:srgbClr val="F2F2F2"/>
              </a:buClr>
              <a:buSzPts val="2400"/>
              <a:buNone/>
              <a:defRPr>
                <a:solidFill>
                  <a:srgbClr val="F2F2F2"/>
                </a:solidFill>
              </a:defRPr>
            </a:lvl2pPr>
            <a:lvl3pPr indent="-228600" lvl="2" marL="1371600" algn="ctr">
              <a:lnSpc>
                <a:spcPct val="90000"/>
              </a:lnSpc>
              <a:spcBef>
                <a:spcPts val="3499"/>
              </a:spcBef>
              <a:spcAft>
                <a:spcPts val="0"/>
              </a:spcAft>
              <a:buClr>
                <a:schemeClr val="lt1"/>
              </a:buClr>
              <a:buSzPts val="2000"/>
              <a:buNone/>
              <a:defRPr>
                <a:solidFill>
                  <a:schemeClr val="lt1"/>
                </a:solidFill>
              </a:defRPr>
            </a:lvl3pPr>
            <a:lvl4pPr indent="-228600" lvl="3" marL="1828800" algn="ctr">
              <a:lnSpc>
                <a:spcPct val="90000"/>
              </a:lnSpc>
              <a:spcBef>
                <a:spcPts val="500"/>
              </a:spcBef>
              <a:spcAft>
                <a:spcPts val="0"/>
              </a:spcAft>
              <a:buClr>
                <a:schemeClr val="lt1"/>
              </a:buClr>
              <a:buSzPts val="1800"/>
              <a:buNone/>
              <a:defRPr>
                <a:solidFill>
                  <a:schemeClr val="lt1"/>
                </a:solidFill>
              </a:defRPr>
            </a:lvl4pPr>
            <a:lvl5pPr indent="-228600" lvl="4" marL="2286000" algn="ctr">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 name="Google Shape;32;p5"/>
          <p:cNvPicPr preferRelativeResize="0"/>
          <p:nvPr/>
        </p:nvPicPr>
        <p:blipFill rotWithShape="1">
          <a:blip r:embed="rId3">
            <a:alphaModFix/>
          </a:blip>
          <a:srcRect b="0" l="0" r="0" t="0"/>
          <a:stretch/>
        </p:blipFill>
        <p:spPr>
          <a:xfrm>
            <a:off x="9363400" y="563550"/>
            <a:ext cx="2169475" cy="985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6"/>
          <p:cNvSpPr txBox="1"/>
          <p:nvPr>
            <p:ph type="title"/>
          </p:nvPr>
        </p:nvSpPr>
        <p:spPr>
          <a:xfrm>
            <a:off x="682533" y="555467"/>
            <a:ext cx="11127300" cy="457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99CC"/>
              </a:buClr>
              <a:buSzPts val="3100"/>
              <a:buFont typeface="Arial"/>
              <a:buNone/>
              <a:defRPr i="0" u="none" cap="none" strike="noStrike"/>
            </a:lvl1pPr>
            <a:lvl2pPr lvl="1" marR="0" algn="l">
              <a:lnSpc>
                <a:spcPct val="100000"/>
              </a:lnSpc>
              <a:spcBef>
                <a:spcPts val="0"/>
              </a:spcBef>
              <a:spcAft>
                <a:spcPts val="0"/>
              </a:spcAft>
              <a:buSzPts val="3100"/>
              <a:buNone/>
              <a:defRPr i="0" u="none" cap="none" strike="noStrike"/>
            </a:lvl2pPr>
            <a:lvl3pPr lvl="2" marR="0" algn="l">
              <a:lnSpc>
                <a:spcPct val="100000"/>
              </a:lnSpc>
              <a:spcBef>
                <a:spcPts val="0"/>
              </a:spcBef>
              <a:spcAft>
                <a:spcPts val="0"/>
              </a:spcAft>
              <a:buSzPts val="3100"/>
              <a:buNone/>
              <a:defRPr i="0" u="none" cap="none" strike="noStrike"/>
            </a:lvl3pPr>
            <a:lvl4pPr lvl="3" marR="0" algn="l">
              <a:lnSpc>
                <a:spcPct val="100000"/>
              </a:lnSpc>
              <a:spcBef>
                <a:spcPts val="0"/>
              </a:spcBef>
              <a:spcAft>
                <a:spcPts val="0"/>
              </a:spcAft>
              <a:buSzPts val="3100"/>
              <a:buNone/>
              <a:defRPr i="0" u="none" cap="none" strike="noStrike"/>
            </a:lvl4pPr>
            <a:lvl5pPr lvl="4" marR="0" algn="l">
              <a:lnSpc>
                <a:spcPct val="100000"/>
              </a:lnSpc>
              <a:spcBef>
                <a:spcPts val="0"/>
              </a:spcBef>
              <a:spcAft>
                <a:spcPts val="0"/>
              </a:spcAft>
              <a:buSzPts val="3100"/>
              <a:buNone/>
              <a:defRPr i="0" u="none" cap="none" strike="noStrike"/>
            </a:lvl5pPr>
            <a:lvl6pPr lvl="5" marR="0" algn="l">
              <a:lnSpc>
                <a:spcPct val="100000"/>
              </a:lnSpc>
              <a:spcBef>
                <a:spcPts val="0"/>
              </a:spcBef>
              <a:spcAft>
                <a:spcPts val="0"/>
              </a:spcAft>
              <a:buSzPts val="3100"/>
              <a:buNone/>
              <a:defRPr i="0" u="none" cap="none" strike="noStrike"/>
            </a:lvl6pPr>
            <a:lvl7pPr lvl="6" marR="0" algn="l">
              <a:lnSpc>
                <a:spcPct val="100000"/>
              </a:lnSpc>
              <a:spcBef>
                <a:spcPts val="0"/>
              </a:spcBef>
              <a:spcAft>
                <a:spcPts val="0"/>
              </a:spcAft>
              <a:buSzPts val="3100"/>
              <a:buNone/>
              <a:defRPr i="0" u="none" cap="none" strike="noStrike"/>
            </a:lvl7pPr>
            <a:lvl8pPr lvl="7" marR="0" algn="l">
              <a:lnSpc>
                <a:spcPct val="100000"/>
              </a:lnSpc>
              <a:spcBef>
                <a:spcPts val="0"/>
              </a:spcBef>
              <a:spcAft>
                <a:spcPts val="0"/>
              </a:spcAft>
              <a:buSzPts val="3100"/>
              <a:buNone/>
              <a:defRPr i="0" u="none" cap="none" strike="noStrike"/>
            </a:lvl8pPr>
            <a:lvl9pPr lvl="8" marR="0" algn="l">
              <a:lnSpc>
                <a:spcPct val="100000"/>
              </a:lnSpc>
              <a:spcBef>
                <a:spcPts val="0"/>
              </a:spcBef>
              <a:spcAft>
                <a:spcPts val="0"/>
              </a:spcAft>
              <a:buSzPts val="3100"/>
              <a:buNone/>
              <a:defRPr i="0" u="none" cap="none" strike="noStrike"/>
            </a:lvl9pPr>
          </a:lstStyle>
          <a:p/>
        </p:txBody>
      </p:sp>
      <p:sp>
        <p:nvSpPr>
          <p:cNvPr id="35" name="Google Shape;35;p6"/>
          <p:cNvSpPr txBox="1"/>
          <p:nvPr>
            <p:ph idx="1" type="body"/>
          </p:nvPr>
        </p:nvSpPr>
        <p:spPr>
          <a:xfrm>
            <a:off x="682533" y="1295399"/>
            <a:ext cx="11127300" cy="4830900"/>
          </a:xfrm>
          <a:prstGeom prst="rect">
            <a:avLst/>
          </a:prstGeom>
          <a:noFill/>
          <a:ln>
            <a:noFill/>
          </a:ln>
        </p:spPr>
        <p:txBody>
          <a:bodyPr anchorCtr="0" anchor="t" bIns="91425" lIns="91425" spcFirstLastPara="1" rIns="91425" wrap="square" tIns="91425">
            <a:noAutofit/>
          </a:bodyPr>
          <a:lstStyle>
            <a:lvl1pPr indent="-228600" lvl="0" marL="457200" marR="0" algn="l">
              <a:lnSpc>
                <a:spcPct val="150000"/>
              </a:lnSpc>
              <a:spcBef>
                <a:spcPts val="500"/>
              </a:spcBef>
              <a:spcAft>
                <a:spcPts val="0"/>
              </a:spcAft>
              <a:buClr>
                <a:srgbClr val="FFFFFF"/>
              </a:buClr>
              <a:buSzPts val="1900"/>
              <a:buFont typeface="Arial"/>
              <a:buNone/>
              <a:defRPr b="0" i="0" sz="2500" u="none" cap="none" strike="noStrike">
                <a:solidFill>
                  <a:srgbClr val="FFFFFF"/>
                </a:solidFill>
                <a:latin typeface="Arial"/>
                <a:ea typeface="Arial"/>
                <a:cs typeface="Arial"/>
                <a:sym typeface="Arial"/>
              </a:defRPr>
            </a:lvl1pPr>
            <a:lvl2pPr indent="-330200" lvl="1" marL="914400" marR="0" algn="l">
              <a:lnSpc>
                <a:spcPct val="150000"/>
              </a:lnSpc>
              <a:spcBef>
                <a:spcPts val="400"/>
              </a:spcBef>
              <a:spcAft>
                <a:spcPts val="0"/>
              </a:spcAft>
              <a:buClr>
                <a:schemeClr val="lt2"/>
              </a:buClr>
              <a:buSzPts val="1600"/>
              <a:buFont typeface="Arial"/>
              <a:buChar char="•"/>
              <a:defRPr b="0" i="0" sz="2100" u="none" cap="none" strike="noStrike">
                <a:solidFill>
                  <a:srgbClr val="F3F3F3"/>
                </a:solidFill>
                <a:latin typeface="Arial"/>
                <a:ea typeface="Arial"/>
                <a:cs typeface="Arial"/>
                <a:sym typeface="Arial"/>
              </a:defRPr>
            </a:lvl2pPr>
            <a:lvl3pPr indent="-330200" lvl="2" marL="1371600" marR="0" algn="l">
              <a:lnSpc>
                <a:spcPct val="150000"/>
              </a:lnSpc>
              <a:spcBef>
                <a:spcPts val="400"/>
              </a:spcBef>
              <a:spcAft>
                <a:spcPts val="0"/>
              </a:spcAft>
              <a:buClr>
                <a:schemeClr val="lt2"/>
              </a:buClr>
              <a:buSzPts val="1600"/>
              <a:buFont typeface="Arial"/>
              <a:buChar char="•"/>
              <a:defRPr b="0" i="0" sz="2100" u="none" cap="none" strike="noStrike">
                <a:solidFill>
                  <a:srgbClr val="EFEFEF"/>
                </a:solidFill>
                <a:latin typeface="Arial"/>
                <a:ea typeface="Arial"/>
                <a:cs typeface="Arial"/>
                <a:sym typeface="Arial"/>
              </a:defRPr>
            </a:lvl3pPr>
            <a:lvl4pPr indent="-330200" lvl="3" marL="1828800" marR="0" algn="l">
              <a:lnSpc>
                <a:spcPct val="150000"/>
              </a:lnSpc>
              <a:spcBef>
                <a:spcPts val="400"/>
              </a:spcBef>
              <a:spcAft>
                <a:spcPts val="0"/>
              </a:spcAft>
              <a:buClr>
                <a:schemeClr val="lt2"/>
              </a:buClr>
              <a:buSzPts val="1600"/>
              <a:buFont typeface="Arial"/>
              <a:buChar char="•"/>
              <a:defRPr b="0" i="0" sz="2100" u="none" cap="none" strike="noStrike">
                <a:solidFill>
                  <a:srgbClr val="D9D9D9"/>
                </a:solidFill>
                <a:latin typeface="Arial"/>
                <a:ea typeface="Arial"/>
                <a:cs typeface="Arial"/>
                <a:sym typeface="Arial"/>
              </a:defRPr>
            </a:lvl4pPr>
            <a:lvl5pPr indent="-330200" lvl="4" marL="2286000" marR="0" algn="l">
              <a:lnSpc>
                <a:spcPct val="150000"/>
              </a:lnSpc>
              <a:spcBef>
                <a:spcPts val="400"/>
              </a:spcBef>
              <a:spcAft>
                <a:spcPts val="0"/>
              </a:spcAft>
              <a:buClr>
                <a:schemeClr val="lt2"/>
              </a:buClr>
              <a:buSzPts val="1600"/>
              <a:buFont typeface="Arial"/>
              <a:buChar char="•"/>
              <a:defRPr b="0" i="0" sz="2100" u="none" cap="none" strike="noStrike">
                <a:solidFill>
                  <a:srgbClr val="CCCCCC"/>
                </a:solidFill>
                <a:latin typeface="Arial"/>
                <a:ea typeface="Arial"/>
                <a:cs typeface="Arial"/>
                <a:sym typeface="Arial"/>
              </a:defRPr>
            </a:lvl5pPr>
            <a:lvl6pPr indent="-330200" lvl="5" marL="2743200" marR="0" algn="l">
              <a:lnSpc>
                <a:spcPct val="150000"/>
              </a:lnSpc>
              <a:spcBef>
                <a:spcPts val="400"/>
              </a:spcBef>
              <a:spcAft>
                <a:spcPts val="0"/>
              </a:spcAft>
              <a:buClr>
                <a:schemeClr val="lt2"/>
              </a:buClr>
              <a:buSzPts val="1600"/>
              <a:buFont typeface="Arial"/>
              <a:buChar char="•"/>
              <a:defRPr b="0" i="0" sz="2100" u="none" cap="none" strike="noStrike">
                <a:solidFill>
                  <a:srgbClr val="B7B7B7"/>
                </a:solidFill>
                <a:latin typeface="Arial"/>
                <a:ea typeface="Arial"/>
                <a:cs typeface="Arial"/>
                <a:sym typeface="Arial"/>
              </a:defRPr>
            </a:lvl6pPr>
            <a:lvl7pPr indent="-330200" lvl="6" marL="3200400" marR="0" algn="l">
              <a:lnSpc>
                <a:spcPct val="150000"/>
              </a:lnSpc>
              <a:spcBef>
                <a:spcPts val="400"/>
              </a:spcBef>
              <a:spcAft>
                <a:spcPts val="0"/>
              </a:spcAft>
              <a:buClr>
                <a:schemeClr val="lt2"/>
              </a:buClr>
              <a:buSzPts val="1600"/>
              <a:buFont typeface="Arial"/>
              <a:buChar char="•"/>
              <a:defRPr b="0" i="0" sz="2100" u="none" cap="none" strike="noStrike">
                <a:solidFill>
                  <a:srgbClr val="999999"/>
                </a:solidFill>
                <a:latin typeface="Arial"/>
                <a:ea typeface="Arial"/>
                <a:cs typeface="Arial"/>
                <a:sym typeface="Arial"/>
              </a:defRPr>
            </a:lvl7pPr>
            <a:lvl8pPr indent="-330200" lvl="7" marL="3657600" marR="0" algn="l">
              <a:lnSpc>
                <a:spcPct val="150000"/>
              </a:lnSpc>
              <a:spcBef>
                <a:spcPts val="400"/>
              </a:spcBef>
              <a:spcAft>
                <a:spcPts val="0"/>
              </a:spcAft>
              <a:buClr>
                <a:schemeClr val="lt2"/>
              </a:buClr>
              <a:buSzPts val="1600"/>
              <a:buFont typeface="Arial"/>
              <a:buChar char="•"/>
              <a:defRPr b="0" i="0" sz="2100" u="none" cap="none" strike="noStrike">
                <a:solidFill>
                  <a:srgbClr val="666666"/>
                </a:solidFill>
                <a:latin typeface="Arial"/>
                <a:ea typeface="Arial"/>
                <a:cs typeface="Arial"/>
                <a:sym typeface="Arial"/>
              </a:defRPr>
            </a:lvl8pPr>
            <a:lvl9pPr indent="-323850" lvl="8" marL="4114800" marR="0" algn="l">
              <a:lnSpc>
                <a:spcPct val="150000"/>
              </a:lnSpc>
              <a:spcBef>
                <a:spcPts val="400"/>
              </a:spcBef>
              <a:spcAft>
                <a:spcPts val="0"/>
              </a:spcAft>
              <a:buClr>
                <a:schemeClr val="lt2"/>
              </a:buClr>
              <a:buSzPts val="1500"/>
              <a:buFont typeface="Arial"/>
              <a:buChar char="•"/>
              <a:defRPr b="0" i="0" sz="1900" u="none" cap="none" strike="noStrike">
                <a:solidFill>
                  <a:srgbClr val="434343"/>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38" name="Google Shape;38;p7"/>
          <p:cNvSpPr/>
          <p:nvPr>
            <p:ph idx="2" type="pic"/>
          </p:nvPr>
        </p:nvSpPr>
        <p:spPr>
          <a:xfrm>
            <a:off x="5883275" y="0"/>
            <a:ext cx="6308725" cy="6172200"/>
          </a:xfrm>
          <a:prstGeom prst="rect">
            <a:avLst/>
          </a:prstGeom>
          <a:solidFill>
            <a:srgbClr val="D8D8D8"/>
          </a:solidFill>
          <a:ln>
            <a:noFill/>
          </a:ln>
        </p:spPr>
      </p:sp>
      <p:sp>
        <p:nvSpPr>
          <p:cNvPr id="39" name="Google Shape;39;p7"/>
          <p:cNvSpPr txBox="1"/>
          <p:nvPr>
            <p:ph type="title"/>
          </p:nvPr>
        </p:nvSpPr>
        <p:spPr>
          <a:xfrm>
            <a:off x="540001" y="540001"/>
            <a:ext cx="514152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 type="body"/>
          </p:nvPr>
        </p:nvSpPr>
        <p:spPr>
          <a:xfrm>
            <a:off x="539750" y="1714500"/>
            <a:ext cx="5141771" cy="4457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2800"/>
              <a:buNone/>
              <a:defRPr>
                <a:solidFill>
                  <a:schemeClr val="lt1"/>
                </a:solidFill>
              </a:defRPr>
            </a:lvl1pPr>
            <a:lvl2pPr indent="-228600" lvl="1" marL="914400" algn="l">
              <a:lnSpc>
                <a:spcPct val="90000"/>
              </a:lnSpc>
              <a:spcBef>
                <a:spcPts val="500"/>
              </a:spcBef>
              <a:spcAft>
                <a:spcPts val="0"/>
              </a:spcAft>
              <a:buClr>
                <a:schemeClr val="lt1"/>
              </a:buClr>
              <a:buSzPts val="2400"/>
              <a:buNone/>
              <a:defRPr>
                <a:solidFill>
                  <a:schemeClr val="lt1"/>
                </a:solidFill>
              </a:defRPr>
            </a:lvl2pPr>
            <a:lvl3pPr indent="-228600" lvl="2" marL="1371600" algn="l">
              <a:lnSpc>
                <a:spcPct val="90000"/>
              </a:lnSpc>
              <a:spcBef>
                <a:spcPts val="500"/>
              </a:spcBef>
              <a:spcAft>
                <a:spcPts val="0"/>
              </a:spcAft>
              <a:buClr>
                <a:schemeClr val="lt1"/>
              </a:buClr>
              <a:buSzPts val="2000"/>
              <a:buNone/>
              <a:defRPr>
                <a:solidFill>
                  <a:schemeClr val="lt1"/>
                </a:solidFill>
              </a:defRPr>
            </a:lvl3pPr>
            <a:lvl4pPr indent="-228600" lvl="3" marL="1828800" algn="l">
              <a:lnSpc>
                <a:spcPct val="90000"/>
              </a:lnSpc>
              <a:spcBef>
                <a:spcPts val="500"/>
              </a:spcBef>
              <a:spcAft>
                <a:spcPts val="0"/>
              </a:spcAft>
              <a:buClr>
                <a:schemeClr val="lt1"/>
              </a:buClr>
              <a:buSzPts val="1800"/>
              <a:buNone/>
              <a:defRPr>
                <a:solidFill>
                  <a:schemeClr val="lt1"/>
                </a:solidFill>
              </a:defRPr>
            </a:lvl4pPr>
            <a:lvl5pPr indent="-228600" lvl="4" marL="2286000" algn="l">
              <a:lnSpc>
                <a:spcPct val="9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ith bullets">
  <p:cSld name="Header with bullets">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43" name="Google Shape;43;p8"/>
          <p:cNvSpPr txBox="1"/>
          <p:nvPr>
            <p:ph type="title"/>
          </p:nvPr>
        </p:nvSpPr>
        <p:spPr>
          <a:xfrm>
            <a:off x="540000" y="540001"/>
            <a:ext cx="11168296" cy="94092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 type="body"/>
          </p:nvPr>
        </p:nvSpPr>
        <p:spPr>
          <a:xfrm>
            <a:off x="539750" y="1710914"/>
            <a:ext cx="11168546" cy="4461286"/>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1000"/>
              </a:spcBef>
              <a:spcAft>
                <a:spcPts val="0"/>
              </a:spcAft>
              <a:buClr>
                <a:schemeClr val="lt2"/>
              </a:buClr>
              <a:buSzPts val="2800"/>
              <a:buFont typeface="Arial"/>
              <a:buChar char="•"/>
              <a:defRPr>
                <a:solidFill>
                  <a:srgbClr val="FFFFFF"/>
                </a:solidFill>
              </a:defRPr>
            </a:lvl1pPr>
            <a:lvl2pPr indent="-381000" lvl="1" marL="914400" algn="l">
              <a:lnSpc>
                <a:spcPct val="90000"/>
              </a:lnSpc>
              <a:spcBef>
                <a:spcPts val="500"/>
              </a:spcBef>
              <a:spcAft>
                <a:spcPts val="0"/>
              </a:spcAft>
              <a:buClr>
                <a:schemeClr val="lt2"/>
              </a:buClr>
              <a:buSzPts val="2400"/>
              <a:buFont typeface="Arial"/>
              <a:buChar char="•"/>
              <a:defRPr>
                <a:solidFill>
                  <a:srgbClr val="F3F3F3"/>
                </a:solidFill>
              </a:defRPr>
            </a:lvl2pPr>
            <a:lvl3pPr indent="-355600" lvl="2" marL="1371600" algn="l">
              <a:lnSpc>
                <a:spcPct val="90000"/>
              </a:lnSpc>
              <a:spcBef>
                <a:spcPts val="500"/>
              </a:spcBef>
              <a:spcAft>
                <a:spcPts val="0"/>
              </a:spcAft>
              <a:buClr>
                <a:schemeClr val="lt2"/>
              </a:buClr>
              <a:buSzPts val="2000"/>
              <a:buFont typeface="Arial"/>
              <a:buChar char="○"/>
              <a:defRPr>
                <a:solidFill>
                  <a:srgbClr val="EFEFEF"/>
                </a:solidFill>
              </a:defRPr>
            </a:lvl3pPr>
            <a:lvl4pPr indent="-342900" lvl="3" marL="1828800" algn="l">
              <a:lnSpc>
                <a:spcPct val="90000"/>
              </a:lnSpc>
              <a:spcBef>
                <a:spcPts val="500"/>
              </a:spcBef>
              <a:spcAft>
                <a:spcPts val="0"/>
              </a:spcAft>
              <a:buClr>
                <a:schemeClr val="lt2"/>
              </a:buClr>
              <a:buSzPts val="1800"/>
              <a:buFont typeface="Arial"/>
              <a:buChar char="○"/>
              <a:defRPr>
                <a:solidFill>
                  <a:srgbClr val="D9D9D9"/>
                </a:solidFill>
              </a:defRPr>
            </a:lvl4pPr>
            <a:lvl5pPr indent="-342900" lvl="4" marL="2286000" algn="l">
              <a:lnSpc>
                <a:spcPct val="90000"/>
              </a:lnSpc>
              <a:spcBef>
                <a:spcPts val="500"/>
              </a:spcBef>
              <a:spcAft>
                <a:spcPts val="0"/>
              </a:spcAft>
              <a:buClr>
                <a:schemeClr val="lt2"/>
              </a:buClr>
              <a:buSzPts val="1800"/>
              <a:buFont typeface="Arial"/>
              <a:buChar char="•"/>
              <a:defRPr>
                <a:solidFill>
                  <a:srgbClr val="CCCCCC"/>
                </a:solidFill>
              </a:defRPr>
            </a:lvl5pPr>
            <a:lvl6pPr indent="-342900" lvl="5" marL="2743200" algn="l">
              <a:lnSpc>
                <a:spcPct val="90000"/>
              </a:lnSpc>
              <a:spcBef>
                <a:spcPts val="500"/>
              </a:spcBef>
              <a:spcAft>
                <a:spcPts val="0"/>
              </a:spcAft>
              <a:buClr>
                <a:schemeClr val="lt2"/>
              </a:buClr>
              <a:buSzPts val="1800"/>
              <a:buChar char="○"/>
              <a:defRPr>
                <a:solidFill>
                  <a:srgbClr val="B7B7B7"/>
                </a:solidFill>
              </a:defRPr>
            </a:lvl6pPr>
            <a:lvl7pPr indent="-342900" lvl="6" marL="3200400" algn="l">
              <a:lnSpc>
                <a:spcPct val="90000"/>
              </a:lnSpc>
              <a:spcBef>
                <a:spcPts val="500"/>
              </a:spcBef>
              <a:spcAft>
                <a:spcPts val="0"/>
              </a:spcAft>
              <a:buClr>
                <a:schemeClr val="lt2"/>
              </a:buClr>
              <a:buSzPts val="1800"/>
              <a:buChar char="○"/>
              <a:defRPr>
                <a:solidFill>
                  <a:srgbClr val="999999"/>
                </a:solidFill>
              </a:defRPr>
            </a:lvl7pPr>
            <a:lvl8pPr indent="-342900" lvl="7" marL="3657600" algn="l">
              <a:lnSpc>
                <a:spcPct val="90000"/>
              </a:lnSpc>
              <a:spcBef>
                <a:spcPts val="500"/>
              </a:spcBef>
              <a:spcAft>
                <a:spcPts val="0"/>
              </a:spcAft>
              <a:buClr>
                <a:schemeClr val="lt2"/>
              </a:buClr>
              <a:buSzPts val="1800"/>
              <a:buChar char="•"/>
              <a:defRPr>
                <a:solidFill>
                  <a:srgbClr val="666666"/>
                </a:solidFill>
              </a:defRPr>
            </a:lvl8pPr>
            <a:lvl9pPr indent="-342900" lvl="8" marL="4114800" algn="l">
              <a:lnSpc>
                <a:spcPct val="90000"/>
              </a:lnSpc>
              <a:spcBef>
                <a:spcPts val="500"/>
              </a:spcBef>
              <a:spcAft>
                <a:spcPts val="0"/>
              </a:spcAft>
              <a:buClr>
                <a:schemeClr val="lt2"/>
              </a:buClr>
              <a:buSzPts val="1800"/>
              <a:buChar char="○"/>
              <a:defRPr>
                <a:solidFill>
                  <a:srgbClr val="434343"/>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lue">
  <p:cSld name="Section Header - Blue">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9618" l="0" r="0" t="0"/>
          <a:stretch/>
        </p:blipFill>
        <p:spPr>
          <a:xfrm>
            <a:off x="0" y="893"/>
            <a:ext cx="12188824" cy="6196707"/>
          </a:xfrm>
          <a:prstGeom prst="rect">
            <a:avLst/>
          </a:prstGeom>
          <a:noFill/>
          <a:ln>
            <a:noFill/>
          </a:ln>
        </p:spPr>
      </p:pic>
      <p:sp>
        <p:nvSpPr>
          <p:cNvPr id="47" name="Google Shape;47;p9"/>
          <p:cNvSpPr txBox="1"/>
          <p:nvPr>
            <p:ph type="title"/>
          </p:nvPr>
        </p:nvSpPr>
        <p:spPr>
          <a:xfrm>
            <a:off x="540001" y="540001"/>
            <a:ext cx="11194800" cy="945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9CC"/>
              </a:buClr>
              <a:buSzPts val="3600"/>
              <a:buFont typeface="Arial"/>
              <a:buNone/>
              <a:defRPr sz="3600">
                <a:solidFill>
                  <a:srgbClr val="0099C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p:cSld name="Title Slide - White">
    <p:bg>
      <p:bgPr>
        <a:solidFill>
          <a:schemeClr val="lt1"/>
        </a:solidFill>
      </p:bgPr>
    </p:bg>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40000" y="540001"/>
            <a:ext cx="11171354" cy="945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9CC"/>
              </a:buClr>
              <a:buSzPts val="3600"/>
              <a:buFont typeface="Arial"/>
              <a:buNone/>
              <a:defRPr b="1" i="0" sz="3600" u="none" cap="none" strike="noStrike">
                <a:solidFill>
                  <a:srgbClr val="0099C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540000" y="1714501"/>
            <a:ext cx="11171354" cy="443338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6">
          <p15:clr>
            <a:srgbClr val="F26B43"/>
          </p15:clr>
        </p15:guide>
        <p15:guide id="2" pos="7392">
          <p15:clr>
            <a:srgbClr val="F26B43"/>
          </p15:clr>
        </p15:guide>
        <p15:guide id="3" orient="horz" pos="3888">
          <p15:clr>
            <a:srgbClr val="F26B43"/>
          </p15:clr>
        </p15:guide>
        <p15:guide id="4" orient="horz" pos="4176">
          <p15:clr>
            <a:srgbClr val="F26B43"/>
          </p15:clr>
        </p15:guide>
        <p15:guide id="5" orient="horz" pos="336">
          <p15:clr>
            <a:srgbClr val="F26B43"/>
          </p15:clr>
        </p15:guide>
        <p15:guide id="6" orient="horz" pos="936">
          <p15:clr>
            <a:srgbClr val="F26B43"/>
          </p15:clr>
        </p15:guide>
        <p15:guide id="7" orient="horz" pos="1080">
          <p15:clr>
            <a:srgbClr val="F26B43"/>
          </p15:clr>
        </p15:guide>
        <p15:guide id="8" pos="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github.com/cyberark/RPCMon" TargetMode="External"/><Relationship Id="rId4" Type="http://schemas.openxmlformats.org/officeDocument/2006/relationships/hyperlink" Target="https://github.com/trailofbits/RpcInvestigator" TargetMode="External"/><Relationship Id="rId5" Type="http://schemas.openxmlformats.org/officeDocument/2006/relationships/hyperlink" Target="https://github.com/zeronetworks/rpcfirewal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hyperlink" Target="https://github.com/akamai/akamai-security-research/blob/main/rpc-filter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hyperlink" Target="https://github.com/akamai/akamai-security-research" TargetMode="External"/><Relationship Id="rId4" Type="http://schemas.openxmlformats.org/officeDocument/2006/relationships/hyperlink" Target="https://github.com/cyberark/RPCMon" TargetMode="External"/><Relationship Id="rId9" Type="http://schemas.openxmlformats.org/officeDocument/2006/relationships/hyperlink" Target="https://csandker.io/2021/02/21/Offensive-Windows-IPC-2-RPC.html" TargetMode="External"/><Relationship Id="rId5" Type="http://schemas.openxmlformats.org/officeDocument/2006/relationships/hyperlink" Target="https://github.com/trailofbits/RpcInvestigator" TargetMode="External"/><Relationship Id="rId6" Type="http://schemas.openxmlformats.org/officeDocument/2006/relationships/hyperlink" Target="https://github.com/zeronetworks/rpcfirewall" TargetMode="External"/><Relationship Id="rId7" Type="http://schemas.openxmlformats.org/officeDocument/2006/relationships/hyperlink" Target="https://www.akamai.com/blog/security/guide-rpc-filter" TargetMode="External"/><Relationship Id="rId8" Type="http://schemas.openxmlformats.org/officeDocument/2006/relationships/hyperlink" Target="https://posts.specterops.io/utilizing-rpc-telemetry-7af9ea08a1d5" TargetMode="External"/><Relationship Id="rId11" Type="http://schemas.openxmlformats.org/officeDocument/2006/relationships/image" Target="../media/image26.png"/><Relationship Id="rId10" Type="http://schemas.openxmlformats.org/officeDocument/2006/relationships/hyperlink" Target="https://www.tiraniddo.dev/2021/08/how-to-secure-windows-rpc-server-an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learn.microsoft.com/en-us/windows-hardware/drivers/devtest/event-tracing-for-windows--et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learn.microsoft.com/en-us/windows-hardware/drivers/devtest/event-tracing-for-windows--etw-" TargetMode="External"/><Relationship Id="rId4" Type="http://schemas.openxmlformats.org/officeDocument/2006/relationships/hyperlink" Target="https://github.com/repnz/etw-providers-docs/blob/master/Manifests-Win10-1713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learn.microsoft.com/en-us/windows-hardware/drivers/devtest/event-tracing-for-windows--etw-" TargetMode="External"/><Relationship Id="rId4" Type="http://schemas.openxmlformats.org/officeDocument/2006/relationships/hyperlink" Target="https://github.com/repnz/etw-providers-docs/blob/master/Manifests-Win10-1713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github.com/repnz/etw-providers-docs/blob/master/Manifests-Win7-7600/Microsoft-Windows-RPC.x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hyperlink" Target="https://github.com/akamai/akamai-security-research/rpc_visibilit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hyperlink" Target="https://learn.microsoft.com/en-us/openspecs/windows_protocols/ms-scmr/705b624a-13de-43cc-b8a2-99573da3635f" TargetMode="External"/><Relationship Id="rId4" Type="http://schemas.openxmlformats.org/officeDocument/2006/relationships/image" Target="../media/image29.png"/><Relationship Id="rId5"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learn.microsoft.com/en-us/openspecs/windows_protocols/ms-cifs/f2a0f032-7545-41c9-9ceb-aab39852c11a"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learn.microsoft.com/en-us/openspecs/windows_protocols/ms-drsr/f977faaa-673e-4f66-b9bf-48c640241d47" TargetMode="External"/><Relationship Id="rId4" Type="http://schemas.openxmlformats.org/officeDocument/2006/relationships/hyperlink" Target="https://learn.microsoft.com/en-us/openspecs/windows_protocols/ms-drsr/f977faaa-673e-4f66-b9bf-48c640241d47" TargetMode="External"/><Relationship Id="rId5"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hyperlink" Target="https://learn.microsoft.com/en-us/openspecs/windows_protocols/ms-drsr/f977faaa-673e-4f66-b9bf-48c640241d47" TargetMode="External"/><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hyperlink" Target="https://learn.microsoft.com/en-us/openspecs/windows_protocols/ms-efsr/08796ba8-01c8-4872-9221-1000ec2eff31" TargetMode="Externa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hyperlink" Target="https://attack.mitre.org/techniques/T1053/005/" TargetMode="External"/><Relationship Id="rId4" Type="http://schemas.openxmlformats.org/officeDocument/2006/relationships/hyperlink" Target="https://learn.microsoft.com/en-us/openspecs/windows_protocols/ms-tsch/96c9b399-c373-4490-b7f5-78ec3849444e" TargetMode="External"/><Relationship Id="rId5" Type="http://schemas.openxmlformats.org/officeDocument/2006/relationships/image" Target="../media/image28.png"/><Relationship Id="rId6"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hyperlink" Target="https://github.com/repnz/etw-providers-docs/blob/d5f68e8acda5da154ab44e405b610dd8c2ba1164/Manifests-Win10-10240/Microsoft-Windows-DistributedCOM.xml" TargetMode="External"/><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hyperlink" Target="https://github.com/repnz/etw-providers-docs/blob/master/Manifests-Win10-17134/Microsoft-Windows-Kernel-Process.x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0.pn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1" type="body"/>
          </p:nvPr>
        </p:nvSpPr>
        <p:spPr>
          <a:xfrm>
            <a:off x="710053" y="1882451"/>
            <a:ext cx="10308000" cy="1809300"/>
          </a:xfrm>
          <a:prstGeom prst="rect">
            <a:avLst/>
          </a:prstGeom>
        </p:spPr>
        <p:txBody>
          <a:bodyPr anchorCtr="0" anchor="b" bIns="0" lIns="0" spcFirstLastPara="1" rIns="0" wrap="square" tIns="0">
            <a:noAutofit/>
          </a:bodyPr>
          <a:lstStyle/>
          <a:p>
            <a:pPr indent="0" lvl="0" marL="0" rtl="0" algn="l">
              <a:spcBef>
                <a:spcPts val="1001"/>
              </a:spcBef>
              <a:spcAft>
                <a:spcPts val="0"/>
              </a:spcAft>
              <a:buNone/>
            </a:pPr>
            <a:r>
              <a:rPr lang="en-GB"/>
              <a:t>Lifting the Fog of War</a:t>
            </a:r>
            <a:endParaRPr/>
          </a:p>
        </p:txBody>
      </p:sp>
      <p:sp>
        <p:nvSpPr>
          <p:cNvPr id="136" name="Google Shape;136;p26"/>
          <p:cNvSpPr txBox="1"/>
          <p:nvPr>
            <p:ph idx="2" type="body"/>
          </p:nvPr>
        </p:nvSpPr>
        <p:spPr>
          <a:xfrm>
            <a:off x="710050" y="3691857"/>
            <a:ext cx="10308000" cy="465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2500"/>
              <a:t>Monitoring, Identifying and Mitigating MS-RPC Based Threats</a:t>
            </a:r>
            <a:endParaRPr sz="2500"/>
          </a:p>
        </p:txBody>
      </p:sp>
      <p:pic>
        <p:nvPicPr>
          <p:cNvPr id="137" name="Google Shape;137;p26"/>
          <p:cNvPicPr preferRelativeResize="0"/>
          <p:nvPr/>
        </p:nvPicPr>
        <p:blipFill>
          <a:blip r:embed="rId3">
            <a:alphaModFix/>
          </a:blip>
          <a:stretch>
            <a:fillRect/>
          </a:stretch>
        </p:blipFill>
        <p:spPr>
          <a:xfrm>
            <a:off x="710050" y="396825"/>
            <a:ext cx="2603450" cy="76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Not Many (documented) Defense Options</a:t>
            </a:r>
            <a:endParaRPr/>
          </a:p>
        </p:txBody>
      </p:sp>
      <p:sp>
        <p:nvSpPr>
          <p:cNvPr id="203" name="Google Shape;203;p3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t>RPC Filters in the Windows Firewall</a:t>
            </a:r>
            <a:endParaRPr/>
          </a:p>
          <a:p>
            <a:pPr indent="-349250" lvl="0" marL="457200" rtl="0" algn="l">
              <a:lnSpc>
                <a:spcPct val="150000"/>
              </a:lnSpc>
              <a:spcBef>
                <a:spcPts val="0"/>
              </a:spcBef>
              <a:spcAft>
                <a:spcPts val="0"/>
              </a:spcAft>
              <a:buClr>
                <a:schemeClr val="lt2"/>
              </a:buClr>
              <a:buSzPts val="1900"/>
              <a:buChar char="●"/>
            </a:pPr>
            <a:r>
              <a:rPr lang="en-GB"/>
              <a:t>ETW monitors aimed at researchers</a:t>
            </a:r>
            <a:endParaRPr/>
          </a:p>
          <a:p>
            <a:pPr indent="-330200" lvl="1" marL="914400" rtl="0" algn="l">
              <a:lnSpc>
                <a:spcPct val="150000"/>
              </a:lnSpc>
              <a:spcBef>
                <a:spcPts val="0"/>
              </a:spcBef>
              <a:spcAft>
                <a:spcPts val="0"/>
              </a:spcAft>
              <a:buSzPts val="1600"/>
              <a:buChar char="○"/>
            </a:pPr>
            <a:r>
              <a:rPr lang="en-GB" u="sng">
                <a:solidFill>
                  <a:schemeClr val="hlink"/>
                </a:solidFill>
                <a:hlinkClick r:id="rId3"/>
              </a:rPr>
              <a:t>RpcMon</a:t>
            </a:r>
            <a:r>
              <a:rPr lang="en-GB"/>
              <a:t> by CyberArk</a:t>
            </a:r>
            <a:endParaRPr/>
          </a:p>
          <a:p>
            <a:pPr indent="-330200" lvl="1" marL="914400" rtl="0" algn="l">
              <a:lnSpc>
                <a:spcPct val="150000"/>
              </a:lnSpc>
              <a:spcBef>
                <a:spcPts val="0"/>
              </a:spcBef>
              <a:spcAft>
                <a:spcPts val="0"/>
              </a:spcAft>
              <a:buSzPts val="1600"/>
              <a:buChar char="○"/>
            </a:pPr>
            <a:r>
              <a:rPr lang="en-GB" u="sng">
                <a:solidFill>
                  <a:schemeClr val="hlink"/>
                </a:solidFill>
                <a:hlinkClick r:id="rId4"/>
              </a:rPr>
              <a:t>RpcInvestigator</a:t>
            </a:r>
            <a:r>
              <a:rPr lang="en-GB"/>
              <a:t> by TrailOfBits</a:t>
            </a:r>
            <a:endParaRPr/>
          </a:p>
          <a:p>
            <a:pPr indent="-349250" lvl="0" marL="457200" rtl="0" algn="l">
              <a:lnSpc>
                <a:spcPct val="150000"/>
              </a:lnSpc>
              <a:spcBef>
                <a:spcPts val="0"/>
              </a:spcBef>
              <a:spcAft>
                <a:spcPts val="0"/>
              </a:spcAft>
              <a:buClr>
                <a:schemeClr val="lt2"/>
              </a:buClr>
              <a:buSzPts val="1900"/>
              <a:buChar char="●"/>
            </a:pPr>
            <a:r>
              <a:rPr lang="en-GB" u="sng">
                <a:solidFill>
                  <a:schemeClr val="hlink"/>
                </a:solidFill>
                <a:hlinkClick r:id="rId5"/>
              </a:rPr>
              <a:t>RPC Firewall</a:t>
            </a:r>
            <a:r>
              <a:rPr lang="en-GB"/>
              <a:t> by ZeroNetworks</a:t>
            </a:r>
            <a:endParaRPr/>
          </a:p>
          <a:p>
            <a:pPr indent="-330200" lvl="1" marL="914400" rtl="0" algn="l">
              <a:lnSpc>
                <a:spcPct val="150000"/>
              </a:lnSpc>
              <a:spcBef>
                <a:spcPts val="0"/>
              </a:spcBef>
              <a:spcAft>
                <a:spcPts val="0"/>
              </a:spcAft>
              <a:buSzPts val="1600"/>
              <a:buChar char="○"/>
            </a:pPr>
            <a:r>
              <a:rPr lang="en-GB"/>
              <a:t>requires process injection &amp; hooks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5"/>
          <p:cNvSpPr txBox="1"/>
          <p:nvPr>
            <p:ph idx="1" type="body"/>
          </p:nvPr>
        </p:nvSpPr>
        <p:spPr>
          <a:xfrm>
            <a:off x="1543050" y="2985612"/>
            <a:ext cx="9105900" cy="8868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b="1" lang="en-GB" sz="4800">
                <a:solidFill>
                  <a:schemeClr val="lt1"/>
                </a:solidFill>
                <a:latin typeface="Lato"/>
                <a:ea typeface="Lato"/>
                <a:cs typeface="Lato"/>
                <a:sym typeface="Lato"/>
              </a:rPr>
              <a:t>Incident Response &amp; Mitigation</a:t>
            </a:r>
            <a:endParaRPr b="1" sz="4800">
              <a:solidFill>
                <a:schemeClr val="lt1"/>
              </a:solidFill>
              <a:latin typeface="Lato"/>
              <a:ea typeface="Lato"/>
              <a:cs typeface="Lato"/>
              <a:sym typeface="La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RPC Filters</a:t>
            </a:r>
            <a:endParaRPr/>
          </a:p>
        </p:txBody>
      </p:sp>
      <p:sp>
        <p:nvSpPr>
          <p:cNvPr id="1115" name="Google Shape;1115;p12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Filtering mechanism part of the Windows Firewall</a:t>
            </a:r>
            <a:endParaRPr/>
          </a:p>
          <a:p>
            <a:pPr indent="-349250" lvl="0" marL="457200" rtl="0" algn="l">
              <a:spcBef>
                <a:spcPts val="0"/>
              </a:spcBef>
              <a:spcAft>
                <a:spcPts val="0"/>
              </a:spcAft>
              <a:buClr>
                <a:schemeClr val="lt2"/>
              </a:buClr>
              <a:buSzPts val="1900"/>
              <a:buChar char="●"/>
            </a:pPr>
            <a:r>
              <a:rPr lang="en-GB"/>
              <a:t>Exposed through </a:t>
            </a:r>
            <a:r>
              <a:rPr i="1" lang="en-GB"/>
              <a:t>netsh</a:t>
            </a:r>
            <a:r>
              <a:rPr lang="en-GB"/>
              <a:t> or via WinAPI</a:t>
            </a:r>
            <a:endParaRPr/>
          </a:p>
          <a:p>
            <a:pPr indent="-349250" lvl="0" marL="457200" rtl="0" algn="l">
              <a:spcBef>
                <a:spcPts val="0"/>
              </a:spcBef>
              <a:spcAft>
                <a:spcPts val="0"/>
              </a:spcAft>
              <a:buClr>
                <a:schemeClr val="lt2"/>
              </a:buClr>
              <a:buSzPts val="1900"/>
              <a:buChar char="●"/>
            </a:pPr>
            <a:r>
              <a:rPr lang="en-GB"/>
              <a:t>Available since Windows Vista</a:t>
            </a:r>
            <a:endParaRPr/>
          </a:p>
        </p:txBody>
      </p:sp>
      <p:sp>
        <p:nvSpPr>
          <p:cNvPr id="1116" name="Google Shape;1116;p126"/>
          <p:cNvSpPr txBox="1"/>
          <p:nvPr/>
        </p:nvSpPr>
        <p:spPr>
          <a:xfrm>
            <a:off x="1381050" y="3171425"/>
            <a:ext cx="8634900" cy="3324600"/>
          </a:xfrm>
          <a:prstGeom prst="rect">
            <a:avLst/>
          </a:prstGeom>
          <a:solidFill>
            <a:schemeClr val="accent3"/>
          </a:solidFill>
          <a:ln cap="flat" cmpd="sng" w="9525">
            <a:solidFill>
              <a:srgbClr val="20212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netsh rpc filter&gt;show filter</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Listing all RPC Filters.</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filterKey: ac65a4a0-0ab9-11ee-b826-8038fb83bd95</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displayData.name: RPCFilter</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displayData.description: RPC Filter</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filterId: 0x2e0773</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layerKey: um</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weight: Type: FWP_EMPTY Value: Empty</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action.type: block</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numFilterConditions: 1</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filterCondition[0]</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        fieldKey: if_uuid</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        matchType: FWP_MATCH_EQUAL</a:t>
            </a:r>
            <a:endParaRPr sz="12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sz="1200">
                <a:solidFill>
                  <a:schemeClr val="lt1"/>
                </a:solidFill>
                <a:latin typeface="Consolas"/>
                <a:ea typeface="Consolas"/>
                <a:cs typeface="Consolas"/>
                <a:sym typeface="Consolas"/>
              </a:rPr>
              <a:t>        conditionValue: Type: FWP_BYTE_ARRAY16_TYPE Value: 367abb81 35f19844 f09832ad 03100038</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t/>
            </a:r>
            <a:endParaRPr sz="1200">
              <a:solidFill>
                <a:schemeClr val="lt1"/>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2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Layers? Is it a cake?</a:t>
            </a:r>
            <a:endParaRPr/>
          </a:p>
        </p:txBody>
      </p:sp>
      <p:sp>
        <p:nvSpPr>
          <p:cNvPr id="1123" name="Google Shape;1123;p12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Filtering can occur at different parts of the RPC connections</a:t>
            </a:r>
            <a:endParaRPr/>
          </a:p>
          <a:p>
            <a:pPr indent="-349250" lvl="0" marL="457200" rtl="0" algn="l">
              <a:spcBef>
                <a:spcPts val="0"/>
              </a:spcBef>
              <a:spcAft>
                <a:spcPts val="0"/>
              </a:spcAft>
              <a:buClr>
                <a:schemeClr val="lt2"/>
              </a:buClr>
              <a:buSzPts val="1900"/>
              <a:buChar char="●"/>
            </a:pPr>
            <a:r>
              <a:rPr lang="en-GB"/>
              <a:t>Pre-defined layers tell the FW where to apply the rule</a:t>
            </a:r>
            <a:endParaRPr/>
          </a:p>
          <a:p>
            <a:pPr indent="-330200" lvl="1" marL="914400" rtl="0" algn="l">
              <a:spcBef>
                <a:spcPts val="0"/>
              </a:spcBef>
              <a:spcAft>
                <a:spcPts val="0"/>
              </a:spcAft>
              <a:buSzPts val="1600"/>
              <a:buChar char="○"/>
            </a:pPr>
            <a:r>
              <a:rPr lang="en-GB"/>
              <a:t>FWPM_LAYER_RPC_UM — connection to interface</a:t>
            </a:r>
            <a:endParaRPr/>
          </a:p>
          <a:p>
            <a:pPr indent="-330200" lvl="1" marL="914400" rtl="0" algn="l">
              <a:spcBef>
                <a:spcPts val="0"/>
              </a:spcBef>
              <a:spcAft>
                <a:spcPts val="0"/>
              </a:spcAft>
              <a:buSzPts val="1600"/>
              <a:buChar char="○"/>
            </a:pPr>
            <a:r>
              <a:rPr lang="en-GB"/>
              <a:t>FWPM_LAYER_RPC_EPMAP — connection to the endpoint mapper</a:t>
            </a:r>
            <a:endParaRPr/>
          </a:p>
          <a:p>
            <a:pPr indent="-330200" lvl="1" marL="914400" rtl="0" algn="l">
              <a:spcBef>
                <a:spcPts val="0"/>
              </a:spcBef>
              <a:spcAft>
                <a:spcPts val="0"/>
              </a:spcAft>
              <a:buSzPts val="1600"/>
              <a:buChar char="○"/>
            </a:pPr>
            <a:r>
              <a:rPr lang="en-GB"/>
              <a:t>FWPM_LAYER_RPC_EP_ADD — new endpoint registration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2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RPC Filters</a:t>
            </a:r>
            <a:endParaRPr/>
          </a:p>
        </p:txBody>
      </p:sp>
      <p:sp>
        <p:nvSpPr>
          <p:cNvPr id="1130" name="Google Shape;1130;p12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Filtering mechanism part of the Windows Firewall</a:t>
            </a:r>
            <a:endParaRPr/>
          </a:p>
          <a:p>
            <a:pPr indent="-349250" lvl="0" marL="457200" rtl="0" algn="l">
              <a:spcBef>
                <a:spcPts val="0"/>
              </a:spcBef>
              <a:spcAft>
                <a:spcPts val="0"/>
              </a:spcAft>
              <a:buClr>
                <a:schemeClr val="lt2"/>
              </a:buClr>
              <a:buSzPts val="1900"/>
              <a:buChar char="●"/>
            </a:pPr>
            <a:r>
              <a:rPr lang="en-GB"/>
              <a:t>Exposed through </a:t>
            </a:r>
            <a:r>
              <a:rPr i="1" lang="en-GB"/>
              <a:t>netsh</a:t>
            </a:r>
            <a:r>
              <a:rPr lang="en-GB"/>
              <a:t> or via WinAPI</a:t>
            </a:r>
            <a:endParaRPr/>
          </a:p>
          <a:p>
            <a:pPr indent="-349250" lvl="0" marL="457200" rtl="0" algn="l">
              <a:spcBef>
                <a:spcPts val="0"/>
              </a:spcBef>
              <a:spcAft>
                <a:spcPts val="0"/>
              </a:spcAft>
              <a:buClr>
                <a:schemeClr val="lt2"/>
              </a:buClr>
              <a:buSzPts val="1900"/>
              <a:buChar char="●"/>
            </a:pPr>
            <a:r>
              <a:rPr lang="en-GB"/>
              <a:t>Available since Windows Vista</a:t>
            </a:r>
            <a:endParaRPr/>
          </a:p>
        </p:txBody>
      </p:sp>
      <p:sp>
        <p:nvSpPr>
          <p:cNvPr id="1131" name="Google Shape;1131;p128"/>
          <p:cNvSpPr txBox="1"/>
          <p:nvPr/>
        </p:nvSpPr>
        <p:spPr>
          <a:xfrm>
            <a:off x="1381050" y="3171425"/>
            <a:ext cx="8634900" cy="3324600"/>
          </a:xfrm>
          <a:prstGeom prst="rect">
            <a:avLst/>
          </a:prstGeom>
          <a:solidFill>
            <a:schemeClr val="accent3"/>
          </a:solidFill>
          <a:ln cap="flat" cmpd="sng" w="9525">
            <a:solidFill>
              <a:srgbClr val="20212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Consolas"/>
                <a:ea typeface="Consolas"/>
                <a:cs typeface="Consolas"/>
                <a:sym typeface="Consolas"/>
              </a:rPr>
              <a:t>netsh rpc filter&gt;show filter</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Listing all RPC Filters.</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filterKey: ac65a4a0-0ab9-11ee-b826-8038fb83bd95</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displayData.name: RPCFilter</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displayData.description: RPC Filter</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filterId: 0x2e0773</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layerKey: um</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weight: Type: FWP_EMPTY Value: Empty</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action.type: block</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numFilterConditions: 1</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filterCondition[0]</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        fieldKey: if_uuid</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        matchType: FWP_MATCH_EQUAL</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GB" sz="1200">
                <a:solidFill>
                  <a:schemeClr val="lt1"/>
                </a:solidFill>
                <a:latin typeface="Consolas"/>
                <a:ea typeface="Consolas"/>
                <a:cs typeface="Consolas"/>
                <a:sym typeface="Consolas"/>
              </a:rPr>
              <a:t>        conditionValue: Type: FWP_BYTE_ARRAY16_TYPE Value: </a:t>
            </a:r>
            <a:r>
              <a:rPr lang="en-GB" sz="1200">
                <a:solidFill>
                  <a:schemeClr val="lt1"/>
                </a:solidFill>
                <a:latin typeface="Consolas"/>
                <a:ea typeface="Consolas"/>
                <a:cs typeface="Consolas"/>
                <a:sym typeface="Consolas"/>
              </a:rPr>
              <a:t>367abb81 35f19844 f09832ad 03100038</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t/>
            </a:r>
            <a:endParaRPr sz="1200">
              <a:solidFill>
                <a:schemeClr val="lt1"/>
              </a:solidFill>
              <a:latin typeface="Consolas"/>
              <a:ea typeface="Consolas"/>
              <a:cs typeface="Consolas"/>
              <a:sym typeface="Consolas"/>
            </a:endParaRPr>
          </a:p>
        </p:txBody>
      </p:sp>
      <p:sp>
        <p:nvSpPr>
          <p:cNvPr id="1132" name="Google Shape;1132;p128"/>
          <p:cNvSpPr/>
          <p:nvPr/>
        </p:nvSpPr>
        <p:spPr>
          <a:xfrm>
            <a:off x="1440175" y="4560575"/>
            <a:ext cx="1174500" cy="162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28"/>
          <p:cNvSpPr/>
          <p:nvPr/>
        </p:nvSpPr>
        <p:spPr>
          <a:xfrm>
            <a:off x="6393175" y="5992175"/>
            <a:ext cx="3010800" cy="222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28"/>
          <p:cNvSpPr/>
          <p:nvPr/>
        </p:nvSpPr>
        <p:spPr>
          <a:xfrm>
            <a:off x="2974350" y="5626325"/>
            <a:ext cx="627600" cy="222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Filter fields</a:t>
            </a:r>
            <a:endParaRPr/>
          </a:p>
        </p:txBody>
      </p:sp>
      <p:sp>
        <p:nvSpPr>
          <p:cNvPr id="1141" name="Google Shape;1141;p12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src &amp; dst IP</a:t>
            </a:r>
            <a:endParaRPr/>
          </a:p>
          <a:p>
            <a:pPr indent="-349250" lvl="0" marL="457200" rtl="0" algn="l">
              <a:spcBef>
                <a:spcPts val="0"/>
              </a:spcBef>
              <a:spcAft>
                <a:spcPts val="0"/>
              </a:spcAft>
              <a:buClr>
                <a:schemeClr val="lt2"/>
              </a:buClr>
              <a:buSzPts val="1900"/>
              <a:buChar char="●"/>
            </a:pPr>
            <a:r>
              <a:rPr lang="en-GB"/>
              <a:t>RPC endpoints (port/named pipe)</a:t>
            </a:r>
            <a:endParaRPr/>
          </a:p>
          <a:p>
            <a:pPr indent="-349250" lvl="0" marL="457200" rtl="0" algn="l">
              <a:spcBef>
                <a:spcPts val="0"/>
              </a:spcBef>
              <a:spcAft>
                <a:spcPts val="0"/>
              </a:spcAft>
              <a:buClr>
                <a:schemeClr val="lt2"/>
              </a:buClr>
              <a:buSzPts val="1900"/>
              <a:buChar char="●"/>
            </a:pPr>
            <a:r>
              <a:rPr lang="en-GB"/>
              <a:t>RPC interface UUID</a:t>
            </a:r>
            <a:endParaRPr/>
          </a:p>
          <a:p>
            <a:pPr indent="-349250" lvl="0" marL="457200" rtl="0" algn="l">
              <a:spcBef>
                <a:spcPts val="0"/>
              </a:spcBef>
              <a:spcAft>
                <a:spcPts val="0"/>
              </a:spcAft>
              <a:buClr>
                <a:schemeClr val="lt2"/>
              </a:buClr>
              <a:buSzPts val="1900"/>
              <a:buChar char="●"/>
            </a:pPr>
            <a:r>
              <a:rPr lang="en-GB"/>
              <a:t>User token</a:t>
            </a:r>
            <a:endParaRPr/>
          </a:p>
          <a:p>
            <a:pPr indent="0" lvl="0" marL="0" rtl="0" algn="ctr">
              <a:lnSpc>
                <a:spcPct val="100000"/>
              </a:lnSpc>
              <a:spcBef>
                <a:spcPts val="0"/>
              </a:spcBef>
              <a:spcAft>
                <a:spcPts val="0"/>
              </a:spcAft>
              <a:buNone/>
            </a:pPr>
            <a:r>
              <a:rPr lang="en-GB"/>
              <a:t>.</a:t>
            </a:r>
            <a:br>
              <a:rPr lang="en-GB"/>
            </a:br>
            <a:r>
              <a:rPr lang="en-GB"/>
              <a:t>.</a:t>
            </a:r>
            <a:br>
              <a:rPr lang="en-GB"/>
            </a:br>
            <a:r>
              <a:rPr lang="en-GB"/>
              <a:t>.</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rPr lang="en-GB" sz="1800"/>
              <a:t>Full list + notes in our </a:t>
            </a:r>
            <a:r>
              <a:rPr lang="en-GB" sz="1800" u="sng">
                <a:solidFill>
                  <a:schemeClr val="hlink"/>
                </a:solidFill>
                <a:hlinkClick r:id="rId3"/>
              </a:rPr>
              <a:t>GH</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1148" name="Google Shape;1148;p13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a:t>After understanding what RPC traffic is going on in the network (using ETW), we can:</a:t>
            </a:r>
            <a:endParaRPr b="1" sz="29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3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1155" name="Google Shape;1155;p131"/>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a:t>After understanding what RPC traffic is going on in the network (using ETW), we can:</a:t>
            </a:r>
            <a:endParaRPr/>
          </a:p>
          <a:p>
            <a:pPr indent="-349250" lvl="0" marL="457200" rtl="0" algn="l">
              <a:spcBef>
                <a:spcPts val="500"/>
              </a:spcBef>
              <a:spcAft>
                <a:spcPts val="0"/>
              </a:spcAft>
              <a:buClr>
                <a:schemeClr val="lt2"/>
              </a:buClr>
              <a:buSzPts val="1900"/>
              <a:buChar char="●"/>
            </a:pPr>
            <a:r>
              <a:rPr lang="en-GB"/>
              <a:t>Block unused RPC interfaces that can be used by attackers</a:t>
            </a:r>
            <a:endParaRPr/>
          </a:p>
          <a:p>
            <a:pPr indent="-330200" lvl="1" marL="914400" rtl="0" algn="l">
              <a:spcBef>
                <a:spcPts val="0"/>
              </a:spcBef>
              <a:spcAft>
                <a:spcPts val="0"/>
              </a:spcAft>
              <a:buSzPts val="1600"/>
              <a:buChar char="○"/>
            </a:pPr>
            <a:r>
              <a:rPr lang="en-GB"/>
              <a:t>If no one is using SCMR, why should it be left open?</a:t>
            </a:r>
            <a:endParaRPr b="1" sz="29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3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1162" name="Google Shape;1162;p13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a:t>After understanding what RPC traffic is going on in the network (using ETW), we can:</a:t>
            </a:r>
            <a:endParaRPr/>
          </a:p>
          <a:p>
            <a:pPr indent="-349250" lvl="0" marL="457200" rtl="0" algn="l">
              <a:spcBef>
                <a:spcPts val="500"/>
              </a:spcBef>
              <a:spcAft>
                <a:spcPts val="0"/>
              </a:spcAft>
              <a:buClr>
                <a:schemeClr val="lt2"/>
              </a:buClr>
              <a:buSzPts val="1900"/>
              <a:buChar char="●"/>
            </a:pPr>
            <a:r>
              <a:rPr lang="en-GB"/>
              <a:t>Block unused RPC interfaces that can be used by attackers</a:t>
            </a:r>
            <a:endParaRPr/>
          </a:p>
          <a:p>
            <a:pPr indent="-330200" lvl="1" marL="914400" rtl="0" algn="l">
              <a:spcBef>
                <a:spcPts val="0"/>
              </a:spcBef>
              <a:spcAft>
                <a:spcPts val="0"/>
              </a:spcAft>
              <a:buSzPts val="1600"/>
              <a:buChar char="○"/>
            </a:pPr>
            <a:r>
              <a:rPr lang="en-GB"/>
              <a:t>If no one is using SCMR, why should it be left open?</a:t>
            </a:r>
            <a:endParaRPr/>
          </a:p>
          <a:p>
            <a:pPr indent="-349250" lvl="0" marL="457200" rtl="0" algn="l">
              <a:spcBef>
                <a:spcPts val="0"/>
              </a:spcBef>
              <a:spcAft>
                <a:spcPts val="0"/>
              </a:spcAft>
              <a:buClr>
                <a:schemeClr val="lt2"/>
              </a:buClr>
              <a:buSzPts val="1900"/>
              <a:buChar char="●"/>
            </a:pPr>
            <a:r>
              <a:rPr lang="en-GB"/>
              <a:t>Block RPC interfaces once an attack is detected/suspected</a:t>
            </a:r>
            <a:endParaRPr/>
          </a:p>
          <a:p>
            <a:pPr indent="-330200" lvl="1" marL="914400" rtl="0" algn="l">
              <a:spcBef>
                <a:spcPts val="0"/>
              </a:spcBef>
              <a:spcAft>
                <a:spcPts val="0"/>
              </a:spcAft>
              <a:buSzPts val="1600"/>
              <a:buChar char="○"/>
            </a:pPr>
            <a:r>
              <a:rPr lang="en-GB"/>
              <a:t>Emergency anti-lateral movement button</a:t>
            </a:r>
            <a:endParaRPr b="1" sz="29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3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1169" name="Google Shape;1169;p13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a:t>After understanding what RPC traffic is going on in the network (using ETW), we can:</a:t>
            </a:r>
            <a:endParaRPr/>
          </a:p>
          <a:p>
            <a:pPr indent="-349250" lvl="0" marL="457200" rtl="0" algn="l">
              <a:spcBef>
                <a:spcPts val="500"/>
              </a:spcBef>
              <a:spcAft>
                <a:spcPts val="0"/>
              </a:spcAft>
              <a:buClr>
                <a:schemeClr val="lt2"/>
              </a:buClr>
              <a:buSzPts val="1900"/>
              <a:buChar char="●"/>
            </a:pPr>
            <a:r>
              <a:rPr lang="en-GB"/>
              <a:t>Block unused RPC interfaces that can be used by attackers</a:t>
            </a:r>
            <a:endParaRPr/>
          </a:p>
          <a:p>
            <a:pPr indent="-330200" lvl="1" marL="914400" rtl="0" algn="l">
              <a:spcBef>
                <a:spcPts val="0"/>
              </a:spcBef>
              <a:spcAft>
                <a:spcPts val="0"/>
              </a:spcAft>
              <a:buSzPts val="1600"/>
              <a:buChar char="○"/>
            </a:pPr>
            <a:r>
              <a:rPr lang="en-GB"/>
              <a:t>If no one is using SCMR, why should it be left open?</a:t>
            </a:r>
            <a:endParaRPr/>
          </a:p>
          <a:p>
            <a:pPr indent="-349250" lvl="0" marL="457200" rtl="0" algn="l">
              <a:spcBef>
                <a:spcPts val="0"/>
              </a:spcBef>
              <a:spcAft>
                <a:spcPts val="0"/>
              </a:spcAft>
              <a:buClr>
                <a:schemeClr val="lt2"/>
              </a:buClr>
              <a:buSzPts val="1900"/>
              <a:buChar char="●"/>
            </a:pPr>
            <a:r>
              <a:rPr lang="en-GB"/>
              <a:t>Block RPC interfaces once an attack is detected/suspected</a:t>
            </a:r>
            <a:endParaRPr/>
          </a:p>
          <a:p>
            <a:pPr indent="-330200" lvl="1" marL="914400" rtl="0" algn="l">
              <a:spcBef>
                <a:spcPts val="0"/>
              </a:spcBef>
              <a:spcAft>
                <a:spcPts val="0"/>
              </a:spcAft>
              <a:buSzPts val="1600"/>
              <a:buChar char="○"/>
            </a:pPr>
            <a:r>
              <a:rPr lang="en-GB"/>
              <a:t>Emergency anti-lateral movement button</a:t>
            </a:r>
            <a:endParaRPr/>
          </a:p>
          <a:p>
            <a:pPr indent="-374650" lvl="0" marL="457200" rtl="0" algn="l">
              <a:spcBef>
                <a:spcPts val="0"/>
              </a:spcBef>
              <a:spcAft>
                <a:spcPts val="0"/>
              </a:spcAft>
              <a:buClr>
                <a:schemeClr val="lt2"/>
              </a:buClr>
              <a:buSzPts val="2300"/>
              <a:buChar char="●"/>
            </a:pPr>
            <a:r>
              <a:rPr lang="en-GB">
                <a:solidFill>
                  <a:srgbClr val="F3F3F3"/>
                </a:solidFill>
              </a:rPr>
              <a:t>Restrict compromised users using RPC filters</a:t>
            </a:r>
            <a:endParaRPr b="1" sz="29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Summary</a:t>
            </a:r>
            <a:endParaRPr/>
          </a:p>
        </p:txBody>
      </p:sp>
      <p:sp>
        <p:nvSpPr>
          <p:cNvPr id="1176" name="Google Shape;1176;p13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The RPC ETW provider is a treasure trove of information</a:t>
            </a:r>
            <a:endParaRPr/>
          </a:p>
          <a:p>
            <a:pPr indent="-349250" lvl="0" marL="457200" rtl="0" algn="l">
              <a:spcBef>
                <a:spcPts val="0"/>
              </a:spcBef>
              <a:spcAft>
                <a:spcPts val="0"/>
              </a:spcAft>
              <a:buClr>
                <a:schemeClr val="lt2"/>
              </a:buClr>
              <a:buSzPts val="1900"/>
              <a:buChar char="●"/>
            </a:pPr>
            <a:r>
              <a:rPr lang="en-GB"/>
              <a:t>Use it to to get the gist of </a:t>
            </a:r>
            <a:r>
              <a:rPr lang="en-GB"/>
              <a:t>what</a:t>
            </a:r>
            <a:r>
              <a:rPr lang="en-GB"/>
              <a:t> is going on in the network, and detect potential malicious activity</a:t>
            </a:r>
            <a:endParaRPr/>
          </a:p>
          <a:p>
            <a:pPr indent="-349250" lvl="0" marL="457200" rtl="0" algn="l">
              <a:spcBef>
                <a:spcPts val="0"/>
              </a:spcBef>
              <a:spcAft>
                <a:spcPts val="0"/>
              </a:spcAft>
              <a:buClr>
                <a:schemeClr val="lt2"/>
              </a:buClr>
              <a:buSzPts val="1900"/>
              <a:buChar char="●"/>
            </a:pPr>
            <a:r>
              <a:rPr lang="en-GB"/>
              <a:t>Respond to incidents with RPC filters, or use them to mitigate the risk beforehand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without visibility</a:t>
            </a:r>
            <a:endParaRPr/>
          </a:p>
        </p:txBody>
      </p:sp>
      <p:pic>
        <p:nvPicPr>
          <p:cNvPr id="210" name="Google Shape;210;p36"/>
          <p:cNvPicPr preferRelativeResize="0"/>
          <p:nvPr/>
        </p:nvPicPr>
        <p:blipFill>
          <a:blip r:embed="rId3">
            <a:alphaModFix/>
          </a:blip>
          <a:stretch>
            <a:fillRect/>
          </a:stretch>
        </p:blipFill>
        <p:spPr>
          <a:xfrm>
            <a:off x="3987013" y="2053950"/>
            <a:ext cx="4217976" cy="3700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35"/>
          <p:cNvSpPr txBox="1"/>
          <p:nvPr>
            <p:ph idx="1" type="body"/>
          </p:nvPr>
        </p:nvSpPr>
        <p:spPr>
          <a:xfrm>
            <a:off x="710053" y="1882451"/>
            <a:ext cx="10308000" cy="1809300"/>
          </a:xfrm>
          <a:prstGeom prst="rect">
            <a:avLst/>
          </a:prstGeom>
        </p:spPr>
        <p:txBody>
          <a:bodyPr anchorCtr="0" anchor="b" bIns="0" lIns="0" spcFirstLastPara="1" rIns="0" wrap="square" tIns="0">
            <a:noAutofit/>
          </a:bodyPr>
          <a:lstStyle/>
          <a:p>
            <a:pPr indent="0" lvl="0" marL="0" rtl="0" algn="l">
              <a:spcBef>
                <a:spcPts val="1001"/>
              </a:spcBef>
              <a:spcAft>
                <a:spcPts val="0"/>
              </a:spcAft>
              <a:buNone/>
            </a:pPr>
            <a:r>
              <a:rPr lang="en-GB"/>
              <a:t>Thanks for listening</a:t>
            </a:r>
            <a:endParaRPr/>
          </a:p>
        </p:txBody>
      </p:sp>
      <p:sp>
        <p:nvSpPr>
          <p:cNvPr id="1183" name="Google Shape;1183;p135"/>
          <p:cNvSpPr txBox="1"/>
          <p:nvPr>
            <p:ph idx="2" type="body"/>
          </p:nvPr>
        </p:nvSpPr>
        <p:spPr>
          <a:xfrm>
            <a:off x="710053" y="3691862"/>
            <a:ext cx="10308000" cy="10716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rPr lang="en-GB"/>
              <a:t>Questions?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8" name="Shape 1188"/>
        <p:cNvGrpSpPr/>
        <p:nvPr/>
      </p:nvGrpSpPr>
      <p:grpSpPr>
        <a:xfrm>
          <a:off x="0" y="0"/>
          <a:ext cx="0" cy="0"/>
          <a:chOff x="0" y="0"/>
          <a:chExt cx="0" cy="0"/>
        </a:xfrm>
      </p:grpSpPr>
      <p:sp>
        <p:nvSpPr>
          <p:cNvPr id="1189" name="Google Shape;1189;p13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Our        </a:t>
            </a:r>
            <a:r>
              <a:rPr lang="en-GB" u="sng">
                <a:solidFill>
                  <a:schemeClr val="hlink"/>
                </a:solidFill>
                <a:hlinkClick r:id="rId3"/>
              </a:rPr>
              <a:t>repository</a:t>
            </a:r>
            <a:r>
              <a:rPr lang="en-GB"/>
              <a:t> for all things RPC, including the RPC Visibility script</a:t>
            </a:r>
            <a:endParaRPr/>
          </a:p>
          <a:p>
            <a:pPr indent="-349250" lvl="0" marL="457200" rtl="0" algn="l">
              <a:spcBef>
                <a:spcPts val="0"/>
              </a:spcBef>
              <a:spcAft>
                <a:spcPts val="0"/>
              </a:spcAft>
              <a:buClr>
                <a:schemeClr val="lt2"/>
              </a:buClr>
              <a:buSzPts val="1900"/>
              <a:buChar char="●"/>
            </a:pPr>
            <a:r>
              <a:rPr lang="en-GB"/>
              <a:t>RPC tools by other researchers</a:t>
            </a:r>
            <a:endParaRPr sz="2500">
              <a:solidFill>
                <a:schemeClr val="lt1"/>
              </a:solidFill>
            </a:endParaRPr>
          </a:p>
          <a:p>
            <a:pPr indent="-330200" lvl="1" marL="914400" rtl="0" algn="l">
              <a:spcBef>
                <a:spcPts val="0"/>
              </a:spcBef>
              <a:spcAft>
                <a:spcPts val="0"/>
              </a:spcAft>
              <a:buSzPts val="1600"/>
              <a:buChar char="○"/>
            </a:pPr>
            <a:r>
              <a:rPr lang="en-GB" u="sng">
                <a:solidFill>
                  <a:schemeClr val="dk2"/>
                </a:solidFill>
                <a:hlinkClick r:id="rId4">
                  <a:extLst>
                    <a:ext uri="{A12FA001-AC4F-418D-AE19-62706E023703}">
                      <ahyp:hlinkClr val="tx"/>
                    </a:ext>
                  </a:extLst>
                </a:hlinkClick>
              </a:rPr>
              <a:t>RpcMon</a:t>
            </a:r>
            <a:r>
              <a:rPr lang="en-GB">
                <a:solidFill>
                  <a:srgbClr val="F3F3F3"/>
                </a:solidFill>
              </a:rPr>
              <a:t> by CyberArk</a:t>
            </a:r>
            <a:endParaRPr>
              <a:solidFill>
                <a:srgbClr val="F3F3F3"/>
              </a:solidFill>
            </a:endParaRPr>
          </a:p>
          <a:p>
            <a:pPr indent="-330200" lvl="1" marL="914400" rtl="0" algn="l">
              <a:spcBef>
                <a:spcPts val="0"/>
              </a:spcBef>
              <a:spcAft>
                <a:spcPts val="0"/>
              </a:spcAft>
              <a:buSzPts val="1600"/>
              <a:buChar char="○"/>
            </a:pPr>
            <a:r>
              <a:rPr lang="en-GB" u="sng">
                <a:solidFill>
                  <a:schemeClr val="dk2"/>
                </a:solidFill>
                <a:hlinkClick r:id="rId5">
                  <a:extLst>
                    <a:ext uri="{A12FA001-AC4F-418D-AE19-62706E023703}">
                      <ahyp:hlinkClr val="tx"/>
                    </a:ext>
                  </a:extLst>
                </a:hlinkClick>
              </a:rPr>
              <a:t>RpcInvestigator</a:t>
            </a:r>
            <a:r>
              <a:rPr lang="en-GB">
                <a:solidFill>
                  <a:srgbClr val="F3F3F3"/>
                </a:solidFill>
              </a:rPr>
              <a:t> by TrailOfBits</a:t>
            </a:r>
            <a:endParaRPr>
              <a:solidFill>
                <a:srgbClr val="F3F3F3"/>
              </a:solidFill>
            </a:endParaRPr>
          </a:p>
          <a:p>
            <a:pPr indent="-361950" lvl="1" marL="914400" rtl="0" algn="l">
              <a:spcBef>
                <a:spcPts val="0"/>
              </a:spcBef>
              <a:spcAft>
                <a:spcPts val="0"/>
              </a:spcAft>
              <a:buSzPts val="2100"/>
              <a:buChar char="○"/>
            </a:pPr>
            <a:r>
              <a:rPr lang="en-GB" u="sng">
                <a:solidFill>
                  <a:schemeClr val="dk2"/>
                </a:solidFill>
                <a:hlinkClick r:id="rId6">
                  <a:extLst>
                    <a:ext uri="{A12FA001-AC4F-418D-AE19-62706E023703}">
                      <ahyp:hlinkClr val="tx"/>
                    </a:ext>
                  </a:extLst>
                </a:hlinkClick>
              </a:rPr>
              <a:t>RPC Firewall</a:t>
            </a:r>
            <a:r>
              <a:rPr lang="en-GB">
                <a:solidFill>
                  <a:schemeClr val="lt1"/>
                </a:solidFill>
              </a:rPr>
              <a:t>, requires process injection &amp; hooks</a:t>
            </a:r>
            <a:r>
              <a:rPr lang="en-GB"/>
              <a:t> </a:t>
            </a:r>
            <a:endParaRPr/>
          </a:p>
          <a:p>
            <a:pPr indent="-349250" lvl="0" marL="457200" rtl="0" algn="l">
              <a:spcBef>
                <a:spcPts val="0"/>
              </a:spcBef>
              <a:spcAft>
                <a:spcPts val="0"/>
              </a:spcAft>
              <a:buClr>
                <a:schemeClr val="lt2"/>
              </a:buClr>
              <a:buSzPts val="1900"/>
              <a:buChar char="●"/>
            </a:pPr>
            <a:r>
              <a:rPr lang="en-GB" u="sng">
                <a:solidFill>
                  <a:schemeClr val="hlink"/>
                </a:solidFill>
                <a:hlinkClick r:id="rId7"/>
              </a:rPr>
              <a:t>A Definitive Guide to the RPC filters</a:t>
            </a:r>
            <a:r>
              <a:rPr lang="en-GB"/>
              <a:t>, by our research team</a:t>
            </a:r>
            <a:endParaRPr/>
          </a:p>
          <a:p>
            <a:pPr indent="-349250" lvl="0" marL="457200" rtl="0" algn="l">
              <a:spcBef>
                <a:spcPts val="0"/>
              </a:spcBef>
              <a:spcAft>
                <a:spcPts val="0"/>
              </a:spcAft>
              <a:buClr>
                <a:schemeClr val="lt2"/>
              </a:buClr>
              <a:buSzPts val="1900"/>
              <a:buChar char="●"/>
            </a:pPr>
            <a:r>
              <a:rPr lang="en-GB"/>
              <a:t>Useful readings:</a:t>
            </a:r>
            <a:endParaRPr/>
          </a:p>
          <a:p>
            <a:pPr indent="-330200" lvl="1" marL="914400" rtl="0" algn="l">
              <a:spcBef>
                <a:spcPts val="0"/>
              </a:spcBef>
              <a:spcAft>
                <a:spcPts val="0"/>
              </a:spcAft>
              <a:buSzPts val="1600"/>
              <a:buChar char="○"/>
            </a:pPr>
            <a:r>
              <a:rPr lang="en-GB"/>
              <a:t>Jonathan Johnson of SpecterOps, </a:t>
            </a:r>
            <a:r>
              <a:rPr lang="en-GB" u="sng">
                <a:solidFill>
                  <a:schemeClr val="hlink"/>
                </a:solidFill>
                <a:hlinkClick r:id="rId8"/>
              </a:rPr>
              <a:t>Utilizing RPC Telemetry</a:t>
            </a:r>
            <a:endParaRPr/>
          </a:p>
          <a:p>
            <a:pPr indent="-330200" lvl="1" marL="914400" rtl="0" algn="l">
              <a:spcBef>
                <a:spcPts val="0"/>
              </a:spcBef>
              <a:spcAft>
                <a:spcPts val="0"/>
              </a:spcAft>
              <a:buSzPts val="1600"/>
              <a:buChar char="○"/>
            </a:pPr>
            <a:r>
              <a:rPr lang="en-GB"/>
              <a:t>Carsten Sandker, </a:t>
            </a:r>
            <a:r>
              <a:rPr lang="en-GB" u="sng">
                <a:solidFill>
                  <a:schemeClr val="hlink"/>
                </a:solidFill>
                <a:hlinkClick r:id="rId9"/>
              </a:rPr>
              <a:t>Offensive Windows IPC Internals 2: RPC</a:t>
            </a:r>
            <a:endParaRPr/>
          </a:p>
          <a:p>
            <a:pPr indent="-330200" lvl="1" marL="914400" rtl="0" algn="l">
              <a:spcBef>
                <a:spcPts val="0"/>
              </a:spcBef>
              <a:spcAft>
                <a:spcPts val="0"/>
              </a:spcAft>
              <a:buSzPts val="1600"/>
              <a:buChar char="○"/>
            </a:pPr>
            <a:r>
              <a:rPr lang="en-GB"/>
              <a:t>James Forshaw, </a:t>
            </a:r>
            <a:r>
              <a:rPr lang="en-GB" u="sng">
                <a:solidFill>
                  <a:schemeClr val="hlink"/>
                </a:solidFill>
                <a:hlinkClick r:id="rId10"/>
              </a:rPr>
              <a:t>How to secure a Windows RPC Server, and how not to.</a:t>
            </a:r>
            <a:endParaRPr/>
          </a:p>
          <a:p>
            <a:pPr indent="0" lvl="0" marL="457200" rtl="0" algn="l">
              <a:spcBef>
                <a:spcPts val="500"/>
              </a:spcBef>
              <a:spcAft>
                <a:spcPts val="0"/>
              </a:spcAft>
              <a:buNone/>
            </a:pPr>
            <a:r>
              <a:t/>
            </a:r>
            <a:endParaRPr/>
          </a:p>
        </p:txBody>
      </p:sp>
      <p:sp>
        <p:nvSpPr>
          <p:cNvPr id="1190" name="Google Shape;1190;p13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References</a:t>
            </a:r>
            <a:endParaRPr/>
          </a:p>
        </p:txBody>
      </p:sp>
      <p:pic>
        <p:nvPicPr>
          <p:cNvPr id="1191" name="Google Shape;1191;p136"/>
          <p:cNvPicPr preferRelativeResize="0"/>
          <p:nvPr/>
        </p:nvPicPr>
        <p:blipFill>
          <a:blip r:embed="rId11">
            <a:alphaModFix/>
          </a:blip>
          <a:stretch>
            <a:fillRect/>
          </a:stretch>
        </p:blipFill>
        <p:spPr>
          <a:xfrm>
            <a:off x="1897858" y="1358124"/>
            <a:ext cx="470999"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with visibility</a:t>
            </a:r>
            <a:endParaRPr/>
          </a:p>
        </p:txBody>
      </p:sp>
      <p:pic>
        <p:nvPicPr>
          <p:cNvPr id="217" name="Google Shape;217;p37"/>
          <p:cNvPicPr preferRelativeResize="0"/>
          <p:nvPr/>
        </p:nvPicPr>
        <p:blipFill>
          <a:blip r:embed="rId3">
            <a:alphaModFix/>
          </a:blip>
          <a:stretch>
            <a:fillRect/>
          </a:stretch>
        </p:blipFill>
        <p:spPr>
          <a:xfrm>
            <a:off x="2719388" y="1548992"/>
            <a:ext cx="6753225" cy="491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nvSpPr>
        <p:spPr>
          <a:xfrm>
            <a:off x="622500" y="3004200"/>
            <a:ext cx="63840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1"/>
              </a:spcBef>
              <a:spcAft>
                <a:spcPts val="0"/>
              </a:spcAft>
              <a:buNone/>
            </a:pPr>
            <a:r>
              <a:rPr b="1" lang="en-GB" sz="4800">
                <a:solidFill>
                  <a:schemeClr val="lt1"/>
                </a:solidFill>
                <a:latin typeface="Lato"/>
                <a:ea typeface="Lato"/>
                <a:cs typeface="Lato"/>
                <a:sym typeface="Lato"/>
              </a:rPr>
              <a:t>MS-RPC Overview</a:t>
            </a:r>
            <a:endParaRPr b="1" sz="48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Terminology you’ll soon master</a:t>
            </a:r>
            <a:endParaRPr/>
          </a:p>
        </p:txBody>
      </p:sp>
      <p:sp>
        <p:nvSpPr>
          <p:cNvPr id="230" name="Google Shape;230;p3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Interface</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{M}IDL</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Transport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Endpoint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Binding</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37" name="Google Shape;237;p40"/>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38" name="Google Shape;238;p40"/>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45" name="Google Shape;245;p41"/>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46" name="Google Shape;246;p41"/>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47" name="Google Shape;247;p41"/>
          <p:cNvCxnSpPr>
            <a:stCxn id="246" idx="0"/>
            <a:endCxn id="245"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48" name="Google Shape;248;p41"/>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55" name="Google Shape;255;p42"/>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56" name="Google Shape;256;p42"/>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57" name="Google Shape;257;p42"/>
          <p:cNvCxnSpPr>
            <a:stCxn id="256" idx="0"/>
            <a:endCxn id="255"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58" name="Google Shape;258;p42"/>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a:t>
            </a:r>
            <a:r>
              <a:rPr lang="en-GB">
                <a:solidFill>
                  <a:schemeClr val="lt1"/>
                </a:solidFill>
                <a:latin typeface="Consolas"/>
                <a:ea typeface="Consolas"/>
                <a:cs typeface="Consolas"/>
                <a:sym typeface="Consolas"/>
              </a:rPr>
              <a:t>(</a:t>
            </a:r>
            <a:r>
              <a:rPr lang="en-GB">
                <a:solidFill>
                  <a:schemeClr val="lt1"/>
                </a:solidFill>
                <a:latin typeface="Consolas"/>
                <a:ea typeface="Consolas"/>
                <a:cs typeface="Consolas"/>
                <a:sym typeface="Consolas"/>
              </a:rPr>
              <a:t>5, “Hello”</a:t>
            </a:r>
            <a:r>
              <a:rPr lang="en-GB">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p:txBody>
      </p:sp>
      <p:sp>
        <p:nvSpPr>
          <p:cNvPr id="259" name="Google Shape;259;p42"/>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a:t>
            </a:r>
            <a:r>
              <a:rPr lang="en-GB">
                <a:solidFill>
                  <a:schemeClr val="dk1"/>
                </a:solidFill>
                <a:latin typeface="Consolas"/>
                <a:ea typeface="Consolas"/>
                <a:cs typeface="Consolas"/>
                <a:sym typeface="Consolas"/>
              </a:rPr>
              <a:t>12345678-4000-2006-0000-20000000001a</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a:t>
            </a:r>
            <a:r>
              <a:rPr lang="en-GB">
                <a:solidFill>
                  <a:schemeClr val="dk1"/>
                </a:solidFill>
                <a:latin typeface="Consolas"/>
                <a:ea typeface="Consolas"/>
                <a:cs typeface="Consolas"/>
                <a:sym typeface="Consolas"/>
              </a:rPr>
              <a:t>int number,  [in] char *message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a:t>
            </a:r>
            <a:r>
              <a:rPr lang="en-GB">
                <a:solidFill>
                  <a:schemeClr val="dk1"/>
                </a:solidFill>
                <a:latin typeface="Consolas"/>
                <a:ea typeface="Consolas"/>
                <a:cs typeface="Consolas"/>
                <a:sym typeface="Consolas"/>
              </a:rPr>
              <a:t>[out] int * result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66" name="Google Shape;266;p43"/>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67" name="Google Shape;267;p43"/>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68" name="Google Shape;268;p43"/>
          <p:cNvCxnSpPr>
            <a:stCxn id="267" idx="0"/>
            <a:endCxn id="266" idx="2"/>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269" name="Google Shape;269;p43"/>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
        <p:nvSpPr>
          <p:cNvPr id="270" name="Google Shape;270;p43"/>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uuid(12345678-4000-2006-0000-20000000001a)</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int number,  [in] char *message);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([out] int * result);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271" name="Google Shape;271;p43"/>
          <p:cNvSpPr/>
          <p:nvPr/>
        </p:nvSpPr>
        <p:spPr>
          <a:xfrm>
            <a:off x="5346063" y="3422475"/>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a:t>
            </a:r>
            <a:r>
              <a:rPr lang="en-GB">
                <a:solidFill>
                  <a:schemeClr val="dk1"/>
                </a:solidFill>
                <a:latin typeface="Consolas"/>
                <a:ea typeface="Consolas"/>
                <a:cs typeface="Consolas"/>
                <a:sym typeface="Consolas"/>
              </a:rPr>
              <a:t>.h</a:t>
            </a:r>
            <a:endParaRPr>
              <a:solidFill>
                <a:schemeClr val="dk1"/>
              </a:solidFill>
              <a:latin typeface="Consolas"/>
              <a:ea typeface="Consolas"/>
              <a:cs typeface="Consolas"/>
              <a:sym typeface="Consolas"/>
            </a:endParaRPr>
          </a:p>
        </p:txBody>
      </p:sp>
      <p:sp>
        <p:nvSpPr>
          <p:cNvPr id="272" name="Google Shape;272;p43"/>
          <p:cNvSpPr/>
          <p:nvPr/>
        </p:nvSpPr>
        <p:spPr>
          <a:xfrm>
            <a:off x="5346063" y="4457582"/>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a:t>
            </a:r>
            <a:r>
              <a:rPr lang="en-GB">
                <a:solidFill>
                  <a:schemeClr val="dk1"/>
                </a:solidFill>
                <a:latin typeface="Consolas"/>
                <a:ea typeface="Consolas"/>
                <a:cs typeface="Consolas"/>
                <a:sym typeface="Consolas"/>
              </a:rPr>
              <a:t>_c.c</a:t>
            </a:r>
            <a:endParaRPr>
              <a:solidFill>
                <a:schemeClr val="dk1"/>
              </a:solidFill>
              <a:latin typeface="Consolas"/>
              <a:ea typeface="Consolas"/>
              <a:cs typeface="Consolas"/>
              <a:sym typeface="Consolas"/>
            </a:endParaRPr>
          </a:p>
        </p:txBody>
      </p:sp>
      <p:sp>
        <p:nvSpPr>
          <p:cNvPr id="273" name="Google Shape;273;p43"/>
          <p:cNvSpPr/>
          <p:nvPr/>
        </p:nvSpPr>
        <p:spPr>
          <a:xfrm>
            <a:off x="5346063" y="2387369"/>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a:t>
            </a:r>
            <a:r>
              <a:rPr lang="en-GB">
                <a:solidFill>
                  <a:schemeClr val="dk1"/>
                </a:solidFill>
                <a:latin typeface="Consolas"/>
                <a:ea typeface="Consolas"/>
                <a:cs typeface="Consolas"/>
                <a:sym typeface="Consolas"/>
              </a:rPr>
              <a:t>_s.c</a:t>
            </a:r>
            <a:endParaRPr>
              <a:solidFill>
                <a:schemeClr val="dk1"/>
              </a:solidFill>
              <a:latin typeface="Consolas"/>
              <a:ea typeface="Consolas"/>
              <a:cs typeface="Consolas"/>
              <a:sym typeface="Consolas"/>
            </a:endParaRPr>
          </a:p>
        </p:txBody>
      </p:sp>
      <p:cxnSp>
        <p:nvCxnSpPr>
          <p:cNvPr id="274" name="Google Shape;274;p43"/>
          <p:cNvCxnSpPr>
            <a:stCxn id="270" idx="3"/>
            <a:endCxn id="273" idx="1"/>
          </p:cNvCxnSpPr>
          <p:nvPr/>
        </p:nvCxnSpPr>
        <p:spPr>
          <a:xfrm flipH="1" rot="10800000">
            <a:off x="3897710" y="2810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75" name="Google Shape;275;p43"/>
          <p:cNvCxnSpPr>
            <a:stCxn id="270" idx="3"/>
            <a:endCxn id="271" idx="1"/>
          </p:cNvCxnSpPr>
          <p:nvPr/>
        </p:nvCxnSpPr>
        <p:spPr>
          <a:xfrm>
            <a:off x="3897710" y="3845032"/>
            <a:ext cx="1448400" cy="6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276" name="Google Shape;276;p43"/>
          <p:cNvCxnSpPr>
            <a:stCxn id="270" idx="3"/>
            <a:endCxn id="272" idx="1"/>
          </p:cNvCxnSpPr>
          <p:nvPr/>
        </p:nvCxnSpPr>
        <p:spPr>
          <a:xfrm>
            <a:off x="3897710" y="3845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sp>
        <p:nvSpPr>
          <p:cNvPr id="277" name="Google Shape;277;p43"/>
          <p:cNvSpPr/>
          <p:nvPr/>
        </p:nvSpPr>
        <p:spPr>
          <a:xfrm>
            <a:off x="4148175" y="364525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RPC Client-Server Model</a:t>
            </a:r>
            <a:endParaRPr/>
          </a:p>
        </p:txBody>
      </p:sp>
      <p:sp>
        <p:nvSpPr>
          <p:cNvPr id="284" name="Google Shape;284;p44"/>
          <p:cNvSpPr/>
          <p:nvPr/>
        </p:nvSpPr>
        <p:spPr>
          <a:xfrm>
            <a:off x="6877038"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285" name="Google Shape;285;p44"/>
          <p:cNvSpPr/>
          <p:nvPr/>
        </p:nvSpPr>
        <p:spPr>
          <a:xfrm>
            <a:off x="6877038"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286" name="Google Shape;286;p44"/>
          <p:cNvCxnSpPr>
            <a:stCxn id="285" idx="0"/>
            <a:endCxn id="284" idx="2"/>
          </p:cNvCxnSpPr>
          <p:nvPr/>
        </p:nvCxnSpPr>
        <p:spPr>
          <a:xfrm rot="10800000">
            <a:off x="8060088" y="3096988"/>
            <a:ext cx="0" cy="1496100"/>
          </a:xfrm>
          <a:prstGeom prst="straightConnector1">
            <a:avLst/>
          </a:prstGeom>
          <a:noFill/>
          <a:ln cap="flat" cmpd="sng" w="9525">
            <a:solidFill>
              <a:schemeClr val="dk2"/>
            </a:solidFill>
            <a:prstDash val="solid"/>
            <a:round/>
            <a:headEnd len="med" w="med" type="none"/>
            <a:tailEnd len="med" w="med" type="triangle"/>
          </a:ln>
        </p:spPr>
      </p:cxnSp>
      <p:sp>
        <p:nvSpPr>
          <p:cNvPr id="287" name="Google Shape;287;p44"/>
          <p:cNvSpPr/>
          <p:nvPr/>
        </p:nvSpPr>
        <p:spPr>
          <a:xfrm>
            <a:off x="720350" y="2331925"/>
            <a:ext cx="3177360" cy="3026214"/>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    uuid(12345678-4000-2006-0000-20000000001a)</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interface </a:t>
            </a:r>
            <a:r>
              <a:rPr b="1" lang="en-GB">
                <a:solidFill>
                  <a:schemeClr val="dk1"/>
                </a:solidFill>
                <a:latin typeface="Consolas"/>
                <a:ea typeface="Consolas"/>
                <a:cs typeface="Consolas"/>
                <a:sym typeface="Consolas"/>
              </a:rPr>
              <a:t>Test</a:t>
            </a:r>
            <a:endParaRPr b="1">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Foo</a:t>
            </a:r>
            <a:r>
              <a:rPr lang="en-GB">
                <a:solidFill>
                  <a:schemeClr val="dk1"/>
                </a:solidFill>
                <a:latin typeface="Consolas"/>
                <a:ea typeface="Consolas"/>
                <a:cs typeface="Consolas"/>
                <a:sym typeface="Consolas"/>
              </a:rPr>
              <a:t>([in] int number,  [in] char *message);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void </a:t>
            </a:r>
            <a:r>
              <a:rPr b="1" lang="en-GB">
                <a:solidFill>
                  <a:schemeClr val="dk1"/>
                </a:solidFill>
                <a:latin typeface="Consolas"/>
                <a:ea typeface="Consolas"/>
                <a:cs typeface="Consolas"/>
                <a:sym typeface="Consolas"/>
              </a:rPr>
              <a:t>Bar</a:t>
            </a:r>
            <a:r>
              <a:rPr lang="en-GB">
                <a:solidFill>
                  <a:schemeClr val="dk1"/>
                </a:solidFill>
                <a:latin typeface="Consolas"/>
                <a:ea typeface="Consolas"/>
                <a:cs typeface="Consolas"/>
                <a:sym typeface="Consolas"/>
              </a:rPr>
              <a:t>([out] int * result);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
        <p:nvSpPr>
          <p:cNvPr id="288" name="Google Shape;288;p44"/>
          <p:cNvSpPr/>
          <p:nvPr/>
        </p:nvSpPr>
        <p:spPr>
          <a:xfrm>
            <a:off x="5346063" y="3422475"/>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Test.h</a:t>
            </a:r>
            <a:endParaRPr>
              <a:solidFill>
                <a:schemeClr val="dk1"/>
              </a:solidFill>
              <a:latin typeface="Consolas"/>
              <a:ea typeface="Consolas"/>
              <a:cs typeface="Consolas"/>
              <a:sym typeface="Consolas"/>
            </a:endParaRPr>
          </a:p>
        </p:txBody>
      </p:sp>
      <p:cxnSp>
        <p:nvCxnSpPr>
          <p:cNvPr id="289" name="Google Shape;289;p44"/>
          <p:cNvCxnSpPr>
            <a:stCxn id="287" idx="3"/>
            <a:endCxn id="290" idx="1"/>
          </p:cNvCxnSpPr>
          <p:nvPr/>
        </p:nvCxnSpPr>
        <p:spPr>
          <a:xfrm flipH="1" rot="10800000">
            <a:off x="3897710" y="2810032"/>
            <a:ext cx="1448400" cy="1035000"/>
          </a:xfrm>
          <a:prstGeom prst="bentConnector3">
            <a:avLst>
              <a:gd fmla="val 49998" name="adj1"/>
            </a:avLst>
          </a:prstGeom>
          <a:noFill/>
          <a:ln cap="flat" cmpd="sng" w="9525">
            <a:solidFill>
              <a:schemeClr val="dk2"/>
            </a:solidFill>
            <a:prstDash val="solid"/>
            <a:round/>
            <a:headEnd len="med" w="med" type="none"/>
            <a:tailEnd len="med" w="med" type="stealth"/>
          </a:ln>
        </p:spPr>
      </p:cxnSp>
      <p:sp>
        <p:nvSpPr>
          <p:cNvPr id="290" name="Google Shape;290;p44"/>
          <p:cNvSpPr/>
          <p:nvPr/>
        </p:nvSpPr>
        <p:spPr>
          <a:xfrm>
            <a:off x="5346063" y="2387369"/>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Test_s.c</a:t>
            </a:r>
            <a:endParaRPr>
              <a:solidFill>
                <a:schemeClr val="dk1"/>
              </a:solidFill>
              <a:latin typeface="Consolas"/>
              <a:ea typeface="Consolas"/>
              <a:cs typeface="Consolas"/>
              <a:sym typeface="Consolas"/>
            </a:endParaRPr>
          </a:p>
        </p:txBody>
      </p:sp>
      <p:sp>
        <p:nvSpPr>
          <p:cNvPr id="291" name="Google Shape;291;p44"/>
          <p:cNvSpPr/>
          <p:nvPr/>
        </p:nvSpPr>
        <p:spPr>
          <a:xfrm>
            <a:off x="5346063" y="4457582"/>
            <a:ext cx="1016334" cy="845100"/>
          </a:xfrm>
          <a:prstGeom prst="flowChartDocument">
            <a:avLst/>
          </a:prstGeom>
          <a:solidFill>
            <a:srgbClr val="E6E6E6"/>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nsolas"/>
                <a:ea typeface="Consolas"/>
                <a:cs typeface="Consolas"/>
                <a:sym typeface="Consolas"/>
              </a:rPr>
              <a:t>Test_c.c</a:t>
            </a:r>
            <a:endParaRPr>
              <a:solidFill>
                <a:schemeClr val="dk1"/>
              </a:solidFill>
              <a:latin typeface="Consolas"/>
              <a:ea typeface="Consolas"/>
              <a:cs typeface="Consolas"/>
              <a:sym typeface="Consolas"/>
            </a:endParaRPr>
          </a:p>
        </p:txBody>
      </p:sp>
      <p:cxnSp>
        <p:nvCxnSpPr>
          <p:cNvPr id="292" name="Google Shape;292;p44"/>
          <p:cNvCxnSpPr>
            <a:stCxn id="287" idx="3"/>
            <a:endCxn id="288" idx="1"/>
          </p:cNvCxnSpPr>
          <p:nvPr/>
        </p:nvCxnSpPr>
        <p:spPr>
          <a:xfrm>
            <a:off x="3897710" y="3845032"/>
            <a:ext cx="1448400" cy="6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93" name="Google Shape;293;p44"/>
          <p:cNvCxnSpPr>
            <a:stCxn id="287" idx="3"/>
            <a:endCxn id="291" idx="1"/>
          </p:cNvCxnSpPr>
          <p:nvPr/>
        </p:nvCxnSpPr>
        <p:spPr>
          <a:xfrm>
            <a:off x="3897710" y="3845032"/>
            <a:ext cx="1448400" cy="10350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94" name="Google Shape;294;p44"/>
          <p:cNvCxnSpPr>
            <a:stCxn id="290" idx="3"/>
            <a:endCxn id="284" idx="1"/>
          </p:cNvCxnSpPr>
          <p:nvPr/>
        </p:nvCxnSpPr>
        <p:spPr>
          <a:xfrm flipH="1" rot="10800000">
            <a:off x="6362397" y="2438819"/>
            <a:ext cx="514500" cy="371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95" name="Google Shape;295;p44"/>
          <p:cNvCxnSpPr>
            <a:stCxn id="291" idx="3"/>
            <a:endCxn id="285" idx="1"/>
          </p:cNvCxnSpPr>
          <p:nvPr/>
        </p:nvCxnSpPr>
        <p:spPr>
          <a:xfrm>
            <a:off x="6362397" y="4880132"/>
            <a:ext cx="514500" cy="371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96" name="Google Shape;296;p44"/>
          <p:cNvCxnSpPr>
            <a:stCxn id="288" idx="3"/>
            <a:endCxn id="285" idx="1"/>
          </p:cNvCxnSpPr>
          <p:nvPr/>
        </p:nvCxnSpPr>
        <p:spPr>
          <a:xfrm>
            <a:off x="6362397" y="3845025"/>
            <a:ext cx="514500" cy="1406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97" name="Google Shape;297;p44"/>
          <p:cNvCxnSpPr>
            <a:stCxn id="288" idx="3"/>
            <a:endCxn id="284" idx="1"/>
          </p:cNvCxnSpPr>
          <p:nvPr/>
        </p:nvCxnSpPr>
        <p:spPr>
          <a:xfrm flipH="1" rot="10800000">
            <a:off x="6362397" y="2438925"/>
            <a:ext cx="514500" cy="1406100"/>
          </a:xfrm>
          <a:prstGeom prst="bentConnector3">
            <a:avLst>
              <a:gd fmla="val 50014" name="adj1"/>
            </a:avLst>
          </a:prstGeom>
          <a:noFill/>
          <a:ln cap="flat" cmpd="sng" w="28575">
            <a:solidFill>
              <a:schemeClr val="dk2"/>
            </a:solidFill>
            <a:prstDash val="solid"/>
            <a:round/>
            <a:headEnd len="med" w="med" type="none"/>
            <a:tailEnd len="med" w="med" type="stealth"/>
          </a:ln>
        </p:spPr>
      </p:cxnSp>
      <p:cxnSp>
        <p:nvCxnSpPr>
          <p:cNvPr id="298" name="Google Shape;298;p44"/>
          <p:cNvCxnSpPr/>
          <p:nvPr/>
        </p:nvCxnSpPr>
        <p:spPr>
          <a:xfrm rot="10800000">
            <a:off x="8060088" y="3096988"/>
            <a:ext cx="0" cy="14961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44"/>
          <p:cNvCxnSpPr/>
          <p:nvPr/>
        </p:nvCxnSpPr>
        <p:spPr>
          <a:xfrm flipH="1" rot="10800000">
            <a:off x="3897710" y="2810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300" name="Google Shape;300;p44"/>
          <p:cNvCxnSpPr/>
          <p:nvPr/>
        </p:nvCxnSpPr>
        <p:spPr>
          <a:xfrm>
            <a:off x="3897710" y="3845032"/>
            <a:ext cx="1448400" cy="600"/>
          </a:xfrm>
          <a:prstGeom prst="bentConnector3">
            <a:avLst>
              <a:gd fmla="val 49998" name="adj1"/>
            </a:avLst>
          </a:prstGeom>
          <a:noFill/>
          <a:ln cap="flat" cmpd="sng" w="28575">
            <a:solidFill>
              <a:schemeClr val="dk2"/>
            </a:solidFill>
            <a:prstDash val="solid"/>
            <a:round/>
            <a:headEnd len="med" w="med" type="none"/>
            <a:tailEnd len="med" w="med" type="stealth"/>
          </a:ln>
        </p:spPr>
      </p:cxnSp>
      <p:cxnSp>
        <p:nvCxnSpPr>
          <p:cNvPr id="301" name="Google Shape;301;p44"/>
          <p:cNvCxnSpPr/>
          <p:nvPr/>
        </p:nvCxnSpPr>
        <p:spPr>
          <a:xfrm>
            <a:off x="3897710" y="3845032"/>
            <a:ext cx="1448400" cy="1035000"/>
          </a:xfrm>
          <a:prstGeom prst="bentConnector3">
            <a:avLst>
              <a:gd fmla="val 49998" name="adj1"/>
            </a:avLst>
          </a:prstGeom>
          <a:noFill/>
          <a:ln cap="flat" cmpd="sng" w="28575">
            <a:solidFill>
              <a:schemeClr val="dk2"/>
            </a:solidFill>
            <a:prstDash val="solid"/>
            <a:round/>
            <a:headEnd len="med" w="med" type="none"/>
            <a:tailEnd len="med" w="med" type="stealth"/>
          </a:ln>
        </p:spPr>
      </p:cxnSp>
      <p:sp>
        <p:nvSpPr>
          <p:cNvPr id="302" name="Google Shape;302;p44"/>
          <p:cNvSpPr/>
          <p:nvPr/>
        </p:nvSpPr>
        <p:spPr>
          <a:xfrm>
            <a:off x="4148175" y="364525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
        <p:nvSpPr>
          <p:cNvPr id="303" name="Google Shape;303;p44"/>
          <p:cNvSpPr txBox="1"/>
          <p:nvPr/>
        </p:nvSpPr>
        <p:spPr>
          <a:xfrm>
            <a:off x="7219600" y="3644925"/>
            <a:ext cx="16809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Consolas"/>
                <a:ea typeface="Consolas"/>
                <a:cs typeface="Consolas"/>
                <a:sym typeface="Consolas"/>
              </a:rPr>
              <a:t>whoami</a:t>
            </a:r>
            <a:endParaRPr>
              <a:latin typeface="Consolas"/>
              <a:ea typeface="Consolas"/>
              <a:cs typeface="Consolas"/>
              <a:sym typeface="Consolas"/>
            </a:endParaRPr>
          </a:p>
        </p:txBody>
      </p:sp>
      <p:sp>
        <p:nvSpPr>
          <p:cNvPr id="144" name="Google Shape;144;p2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GB">
                <a:solidFill>
                  <a:srgbClr val="FFFFFF"/>
                </a:solidFill>
                <a:latin typeface="Lato"/>
                <a:ea typeface="Lato"/>
                <a:cs typeface="Lato"/>
                <a:sym typeface="Lato"/>
              </a:rPr>
              <a:t>Stiv Kupchik</a:t>
            </a:r>
            <a:endParaRPr b="1">
              <a:solidFill>
                <a:srgbClr val="FFFFFF"/>
              </a:solidFill>
              <a:latin typeface="Lato"/>
              <a:ea typeface="Lato"/>
              <a:cs typeface="Lato"/>
              <a:sym typeface="Lato"/>
            </a:endParaRPr>
          </a:p>
          <a:p>
            <a:pPr indent="0" lvl="0" marL="0" rtl="0" algn="l">
              <a:spcBef>
                <a:spcPts val="500"/>
              </a:spcBef>
              <a:spcAft>
                <a:spcPts val="0"/>
              </a:spcAft>
              <a:buNone/>
            </a:pPr>
            <a:r>
              <a:rPr lang="en-GB">
                <a:solidFill>
                  <a:srgbClr val="FFFFFF"/>
                </a:solidFill>
                <a:latin typeface="Lato"/>
                <a:ea typeface="Lato"/>
                <a:cs typeface="Lato"/>
                <a:sym typeface="Lato"/>
              </a:rPr>
              <a:t>Security Researcher</a:t>
            </a:r>
            <a:endParaRPr>
              <a:solidFill>
                <a:srgbClr val="FFFFFF"/>
              </a:solidFill>
              <a:latin typeface="Lato"/>
              <a:ea typeface="Lato"/>
              <a:cs typeface="Lato"/>
              <a:sym typeface="Lato"/>
            </a:endParaRPr>
          </a:p>
          <a:p>
            <a:pPr indent="0" lvl="0" marL="0" rtl="0" algn="l">
              <a:spcBef>
                <a:spcPts val="500"/>
              </a:spcBef>
              <a:spcAft>
                <a:spcPts val="0"/>
              </a:spcAft>
              <a:buNone/>
            </a:pPr>
            <a:r>
              <a:rPr lang="en-GB">
                <a:solidFill>
                  <a:srgbClr val="FFFFFF"/>
                </a:solidFill>
                <a:latin typeface="Lato"/>
                <a:ea typeface="Lato"/>
                <a:cs typeface="Lato"/>
                <a:sym typeface="Lato"/>
              </a:rPr>
              <a:t>Akamai</a:t>
            </a:r>
            <a:endParaRPr>
              <a:latin typeface="Lato"/>
              <a:ea typeface="Lato"/>
              <a:cs typeface="Lato"/>
              <a:sym typeface="Lato"/>
            </a:endParaRPr>
          </a:p>
          <a:p>
            <a:pPr indent="0" lvl="0" marL="0" rtl="0" algn="l">
              <a:spcBef>
                <a:spcPts val="500"/>
              </a:spcBef>
              <a:spcAft>
                <a:spcPts val="0"/>
              </a:spcAft>
              <a:buNone/>
            </a:pPr>
            <a:r>
              <a:rPr lang="en-GB">
                <a:solidFill>
                  <a:srgbClr val="FFFFFF"/>
                </a:solidFill>
                <a:latin typeface="Lato"/>
                <a:ea typeface="Lato"/>
                <a:cs typeface="Lato"/>
                <a:sym typeface="Lato"/>
              </a:rPr>
              <a:t>@kupsul										</a:t>
            </a:r>
            <a:endParaRPr>
              <a:solidFill>
                <a:srgbClr val="FFFFFF"/>
              </a:solidFill>
              <a:latin typeface="Lato"/>
              <a:ea typeface="Lato"/>
              <a:cs typeface="Lato"/>
              <a:sym typeface="Lato"/>
            </a:endParaRPr>
          </a:p>
          <a:p>
            <a:pPr indent="0" lvl="0" marL="0" rtl="0" algn="l">
              <a:spcBef>
                <a:spcPts val="500"/>
              </a:spcBef>
              <a:spcAft>
                <a:spcPts val="0"/>
              </a:spcAft>
              <a:buNone/>
            </a:pPr>
            <a:r>
              <a:t/>
            </a:r>
            <a:endParaRPr/>
          </a:p>
          <a:p>
            <a:pPr indent="0" lvl="0" marL="0" rtl="0" algn="l">
              <a:spcBef>
                <a:spcPts val="500"/>
              </a:spcBef>
              <a:spcAft>
                <a:spcPts val="0"/>
              </a:spcAft>
              <a:buNone/>
            </a:pPr>
            <a:r>
              <a:rPr lang="en-GB"/>
              <a:t>Background in DFIR and Windows internals</a:t>
            </a:r>
            <a:endParaRPr/>
          </a:p>
        </p:txBody>
      </p:sp>
      <p:pic>
        <p:nvPicPr>
          <p:cNvPr id="145" name="Google Shape;145;p27"/>
          <p:cNvPicPr preferRelativeResize="0"/>
          <p:nvPr/>
        </p:nvPicPr>
        <p:blipFill>
          <a:blip r:embed="rId3">
            <a:alphaModFix/>
          </a:blip>
          <a:stretch>
            <a:fillRect/>
          </a:stretch>
        </p:blipFill>
        <p:spPr>
          <a:xfrm rot="-1931270">
            <a:off x="1917733" y="3165840"/>
            <a:ext cx="789450" cy="526298"/>
          </a:xfrm>
          <a:prstGeom prst="rect">
            <a:avLst/>
          </a:prstGeom>
          <a:noFill/>
          <a:ln>
            <a:noFill/>
          </a:ln>
        </p:spPr>
      </p:pic>
      <p:pic>
        <p:nvPicPr>
          <p:cNvPr id="146" name="Google Shape;146;p27"/>
          <p:cNvPicPr preferRelativeResize="0"/>
          <p:nvPr/>
        </p:nvPicPr>
        <p:blipFill>
          <a:blip r:embed="rId4">
            <a:alphaModFix/>
          </a:blip>
          <a:stretch>
            <a:fillRect/>
          </a:stretch>
        </p:blipFill>
        <p:spPr>
          <a:xfrm>
            <a:off x="2828675" y="3242900"/>
            <a:ext cx="409500" cy="414700"/>
          </a:xfrm>
          <a:prstGeom prst="rect">
            <a:avLst/>
          </a:prstGeom>
          <a:noFill/>
          <a:ln>
            <a:noFill/>
          </a:ln>
        </p:spPr>
      </p:pic>
      <p:cxnSp>
        <p:nvCxnSpPr>
          <p:cNvPr id="147" name="Google Shape;147;p27"/>
          <p:cNvCxnSpPr/>
          <p:nvPr/>
        </p:nvCxnSpPr>
        <p:spPr>
          <a:xfrm>
            <a:off x="2712250" y="3119550"/>
            <a:ext cx="8100" cy="618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Endpoints</a:t>
            </a:r>
            <a:endParaRPr/>
          </a:p>
        </p:txBody>
      </p:sp>
      <p:sp>
        <p:nvSpPr>
          <p:cNvPr id="310" name="Google Shape;310;p4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406400" lvl="0" marL="457200" rtl="0" algn="l">
              <a:lnSpc>
                <a:spcPct val="150000"/>
              </a:lnSpc>
              <a:spcBef>
                <a:spcPts val="1000"/>
              </a:spcBef>
              <a:spcAft>
                <a:spcPts val="0"/>
              </a:spcAft>
              <a:buClr>
                <a:schemeClr val="lt2"/>
              </a:buClr>
              <a:buSzPts val="2800"/>
              <a:buFont typeface="Lato"/>
              <a:buChar char="●"/>
            </a:pPr>
            <a:r>
              <a:rPr lang="en-GB" sz="2800">
                <a:solidFill>
                  <a:schemeClr val="lt1"/>
                </a:solidFill>
              </a:rPr>
              <a:t>The server registers an </a:t>
            </a:r>
            <a:r>
              <a:rPr i="1" lang="en-GB" sz="2800">
                <a:solidFill>
                  <a:schemeClr val="lt1"/>
                </a:solidFill>
              </a:rPr>
              <a:t>endpoint</a:t>
            </a:r>
            <a:r>
              <a:rPr lang="en-GB" sz="2800">
                <a:solidFill>
                  <a:schemeClr val="lt1"/>
                </a:solidFill>
              </a:rPr>
              <a:t> using a certain </a:t>
            </a:r>
            <a:r>
              <a:rPr i="1" lang="en-GB" sz="2800">
                <a:solidFill>
                  <a:schemeClr val="lt1"/>
                </a:solidFill>
              </a:rPr>
              <a:t>transport</a:t>
            </a:r>
            <a:endParaRPr sz="2800">
              <a:solidFill>
                <a:schemeClr val="lt1"/>
              </a:solidFill>
            </a:endParaRPr>
          </a:p>
          <a:p>
            <a:pPr indent="0" lvl="0" marL="0" rtl="0" algn="l">
              <a:lnSpc>
                <a:spcPct val="150000"/>
              </a:lnSpc>
              <a:spcBef>
                <a:spcPts val="1000"/>
              </a:spcBef>
              <a:spcAft>
                <a:spcPts val="0"/>
              </a:spcAft>
              <a:buNone/>
            </a:pPr>
            <a:r>
              <a:t/>
            </a:r>
            <a:endParaRPr sz="2800">
              <a:solidFill>
                <a:schemeClr val="lt1"/>
              </a:solidFill>
            </a:endParaRPr>
          </a:p>
          <a:p>
            <a:pPr indent="0" lvl="0" marL="0" rtl="0" algn="l">
              <a:spcBef>
                <a:spcPts val="500"/>
              </a:spcBef>
              <a:spcAft>
                <a:spcPts val="0"/>
              </a:spcAft>
              <a:buNone/>
            </a:pPr>
            <a:r>
              <a:t/>
            </a:r>
            <a:endParaRPr/>
          </a:p>
        </p:txBody>
      </p:sp>
      <p:graphicFrame>
        <p:nvGraphicFramePr>
          <p:cNvPr id="311" name="Google Shape;311;p45"/>
          <p:cNvGraphicFramePr/>
          <p:nvPr/>
        </p:nvGraphicFramePr>
        <p:xfrm>
          <a:off x="3012375" y="2130300"/>
          <a:ext cx="3000000" cy="3000000"/>
        </p:xfrm>
        <a:graphic>
          <a:graphicData uri="http://schemas.openxmlformats.org/drawingml/2006/table">
            <a:tbl>
              <a:tblPr>
                <a:noFill/>
                <a:tableStyleId>{24B89660-94F2-46AF-BD44-F54F694B2085}</a:tableStyleId>
              </a:tblPr>
              <a:tblGrid>
                <a:gridCol w="2055750"/>
                <a:gridCol w="2055750"/>
                <a:gridCol w="2055750"/>
              </a:tblGrid>
              <a:tr h="396200">
                <a:tc>
                  <a:txBody>
                    <a:bodyPr/>
                    <a:lstStyle/>
                    <a:p>
                      <a:pPr indent="0" lvl="0" marL="0" rtl="0" algn="ctr">
                        <a:spcBef>
                          <a:spcPts val="0"/>
                        </a:spcBef>
                        <a:spcAft>
                          <a:spcPts val="0"/>
                        </a:spcAft>
                        <a:buNone/>
                      </a:pPr>
                      <a:r>
                        <a:rPr b="1" lang="en-GB">
                          <a:latin typeface="Lato"/>
                          <a:ea typeface="Lato"/>
                          <a:cs typeface="Lato"/>
                          <a:sym typeface="Lato"/>
                        </a:rPr>
                        <a:t>Transports</a:t>
                      </a:r>
                      <a:endParaRPr b="1">
                        <a:latin typeface="Lato"/>
                        <a:ea typeface="Lato"/>
                        <a:cs typeface="Lato"/>
                        <a:sym typeface="Lato"/>
                      </a:endParaRPr>
                    </a:p>
                  </a:txBody>
                  <a:tcPr marT="91425" marB="91425" marR="91425" marL="91425">
                    <a:solidFill>
                      <a:schemeClr val="dk2"/>
                    </a:solidFill>
                  </a:tcPr>
                </a:tc>
                <a:tc>
                  <a:txBody>
                    <a:bodyPr/>
                    <a:lstStyle/>
                    <a:p>
                      <a:pPr indent="0" lvl="0" marL="0" rtl="0" algn="ctr">
                        <a:spcBef>
                          <a:spcPts val="0"/>
                        </a:spcBef>
                        <a:spcAft>
                          <a:spcPts val="0"/>
                        </a:spcAft>
                        <a:buNone/>
                      </a:pPr>
                      <a:r>
                        <a:rPr b="1" lang="en-GB">
                          <a:latin typeface="Lato"/>
                          <a:ea typeface="Lato"/>
                          <a:cs typeface="Lato"/>
                          <a:sym typeface="Lato"/>
                        </a:rPr>
                        <a:t>Protocol Sequence</a:t>
                      </a:r>
                      <a:endParaRPr b="1">
                        <a:latin typeface="Lato"/>
                        <a:ea typeface="Lato"/>
                        <a:cs typeface="Lato"/>
                        <a:sym typeface="Lato"/>
                      </a:endParaRPr>
                    </a:p>
                  </a:txBody>
                  <a:tcPr marT="91425" marB="91425" marR="91425" marL="91425">
                    <a:solidFill>
                      <a:schemeClr val="dk2"/>
                    </a:solidFill>
                  </a:tcPr>
                </a:tc>
                <a:tc>
                  <a:txBody>
                    <a:bodyPr/>
                    <a:lstStyle/>
                    <a:p>
                      <a:pPr indent="0" lvl="0" marL="0" rtl="0" algn="ctr">
                        <a:spcBef>
                          <a:spcPts val="0"/>
                        </a:spcBef>
                        <a:spcAft>
                          <a:spcPts val="0"/>
                        </a:spcAft>
                        <a:buNone/>
                      </a:pPr>
                      <a:r>
                        <a:rPr b="1" lang="en-GB">
                          <a:solidFill>
                            <a:schemeClr val="dk1"/>
                          </a:solidFill>
                          <a:latin typeface="Lato"/>
                          <a:ea typeface="Lato"/>
                          <a:cs typeface="Lato"/>
                          <a:sym typeface="Lato"/>
                        </a:rPr>
                        <a:t>Endpoints</a:t>
                      </a:r>
                      <a:endParaRPr>
                        <a:latin typeface="Lato"/>
                        <a:ea typeface="Lato"/>
                        <a:cs typeface="Lato"/>
                        <a:sym typeface="Lato"/>
                      </a:endParaRPr>
                    </a:p>
                  </a:txBody>
                  <a:tcPr marT="91425" marB="91425" marR="91425" marL="91425">
                    <a:solidFill>
                      <a:schemeClr val="dk2"/>
                    </a:solidFill>
                  </a:tcPr>
                </a:tc>
              </a:tr>
              <a:tr h="886950">
                <a:tc>
                  <a:txBody>
                    <a:bodyPr/>
                    <a:lstStyle/>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TCP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Named pipe</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UDP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ALPC</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HTTP</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Hyper-V socket</a:t>
                      </a:r>
                      <a:endParaRPr>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ncacn_ip_tcp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ncacn_np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ncadg_ip_udp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ncalrpc</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ncacn_http</a:t>
                      </a:r>
                      <a:endParaRPr>
                        <a:solidFill>
                          <a:schemeClr val="lt1"/>
                        </a:solidFill>
                        <a:latin typeface="Consolas"/>
                        <a:ea typeface="Consolas"/>
                        <a:cs typeface="Consolas"/>
                        <a:sym typeface="Consolas"/>
                      </a:endParaRPr>
                    </a:p>
                    <a:p>
                      <a:pPr indent="0" lvl="0" marL="0" rtl="0" algn="ctr">
                        <a:lnSpc>
                          <a:spcPct val="115000"/>
                        </a:lnSpc>
                        <a:spcBef>
                          <a:spcPts val="0"/>
                        </a:spcBef>
                        <a:spcAft>
                          <a:spcPts val="0"/>
                        </a:spcAft>
                        <a:buNone/>
                      </a:pPr>
                      <a:r>
                        <a:rPr lang="en-GB">
                          <a:solidFill>
                            <a:schemeClr val="lt1"/>
                          </a:solidFill>
                          <a:latin typeface="Consolas"/>
                          <a:ea typeface="Consolas"/>
                          <a:cs typeface="Consolas"/>
                          <a:sym typeface="Consolas"/>
                        </a:rPr>
                        <a:t>ncacn_hvsocket</a:t>
                      </a:r>
                      <a:endParaRPr>
                        <a:solidFill>
                          <a:schemeClr val="lt1"/>
                        </a:solidFill>
                        <a:latin typeface="Consolas"/>
                        <a:ea typeface="Consolas"/>
                        <a:cs typeface="Consolas"/>
                        <a:sym typeface="Consolas"/>
                      </a:endParaRPr>
                    </a:p>
                  </a:txBody>
                  <a:tcPr marT="91425" marB="91425" marR="91425" marL="91425"/>
                </a:tc>
                <a:tc>
                  <a:txBody>
                    <a:bodyPr/>
                    <a:lstStyle/>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&lt;port number&gt;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&lt;pipe name&gt;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&lt;port number&gt;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&lt;ALPC port&gt;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&lt;hostname&gt;</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&lt;UUID&gt;</a:t>
                      </a:r>
                      <a:endParaRPr>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318" name="Google Shape;318;p46"/>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19" name="Google Shape;319;p46"/>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20" name="Google Shape;320;p46"/>
          <p:cNvCxnSpPr>
            <a:stCxn id="319" idx="0"/>
            <a:endCxn id="318"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21" name="Google Shape;321;p46"/>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322" name="Google Shape;322;p46"/>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329" name="Google Shape;329;p47"/>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30" name="Google Shape;330;p47"/>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331" name="Google Shape;331;p47"/>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32" name="Google Shape;332;p47"/>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333" name="Google Shape;333;p47"/>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334" name="Google Shape;334;p47"/>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335" name="Google Shape;335;p47"/>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336" name="Google Shape;336;p47"/>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337" name="Google Shape;337;p47"/>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38" name="Google Shape;338;p47"/>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345" name="Google Shape;345;p48"/>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46" name="Google Shape;346;p48"/>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47" name="Google Shape;347;p48"/>
          <p:cNvCxnSpPr>
            <a:stCxn id="346" idx="0"/>
            <a:endCxn id="345"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48" name="Google Shape;348;p48"/>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a:t>
            </a:r>
            <a:r>
              <a:rPr lang="en-GB">
                <a:solidFill>
                  <a:schemeClr val="lt1"/>
                </a:solidFill>
                <a:latin typeface="Consolas"/>
                <a:ea typeface="Consolas"/>
                <a:cs typeface="Consolas"/>
                <a:sym typeface="Consolas"/>
              </a:rPr>
              <a:t>“Hello”)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349" name="Google Shape;349;p48"/>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50" name="Google Shape;350;p48"/>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sp>
        <p:nvSpPr>
          <p:cNvPr id="351" name="Google Shape;351;p48"/>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352" name="Google Shape;352;p48"/>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353" name="Google Shape;353;p48"/>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354" name="Google Shape;354;p48"/>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355" name="Google Shape;355;p48"/>
          <p:cNvCxnSpPr/>
          <p:nvPr/>
        </p:nvCxnSpPr>
        <p:spPr>
          <a:xfrm>
            <a:off x="7116300" y="3108300"/>
            <a:ext cx="0" cy="2644500"/>
          </a:xfrm>
          <a:prstGeom prst="straightConnector1">
            <a:avLst/>
          </a:prstGeom>
          <a:noFill/>
          <a:ln cap="flat" cmpd="sng" w="28575">
            <a:solidFill>
              <a:schemeClr val="dk2"/>
            </a:solidFill>
            <a:prstDash val="solid"/>
            <a:round/>
            <a:headEnd len="med" w="med" type="none"/>
            <a:tailEnd len="med" w="med" type="none"/>
          </a:ln>
        </p:spPr>
      </p:cxnSp>
      <p:cxnSp>
        <p:nvCxnSpPr>
          <p:cNvPr id="356" name="Google Shape;356;p48"/>
          <p:cNvCxnSpPr/>
          <p:nvPr/>
        </p:nvCxnSpPr>
        <p:spPr>
          <a:xfrm>
            <a:off x="7126150" y="5742957"/>
            <a:ext cx="1667700" cy="19800"/>
          </a:xfrm>
          <a:prstGeom prst="straightConnector1">
            <a:avLst/>
          </a:prstGeom>
          <a:noFill/>
          <a:ln cap="flat" cmpd="sng" w="28575">
            <a:solidFill>
              <a:schemeClr val="dk2"/>
            </a:solidFill>
            <a:prstDash val="solid"/>
            <a:round/>
            <a:headEnd len="med" w="med" type="none"/>
            <a:tailEnd len="med" w="med" type="triangle"/>
          </a:ln>
        </p:spPr>
      </p:cxnSp>
      <p:sp>
        <p:nvSpPr>
          <p:cNvPr id="357" name="Google Shape;357;p48"/>
          <p:cNvSpPr txBox="1"/>
          <p:nvPr/>
        </p:nvSpPr>
        <p:spPr>
          <a:xfrm>
            <a:off x="6246323" y="3429375"/>
            <a:ext cx="11061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Ok talk to TCP port 50501</a:t>
            </a:r>
            <a:endParaRPr>
              <a:solidFill>
                <a:schemeClr val="lt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6825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Well-Known Endpoints</a:t>
            </a:r>
            <a:endParaRPr/>
          </a:p>
        </p:txBody>
      </p:sp>
      <p:sp>
        <p:nvSpPr>
          <p:cNvPr id="364" name="Google Shape;364;p49"/>
          <p:cNvSpPr/>
          <p:nvPr/>
        </p:nvSpPr>
        <p:spPr>
          <a:xfrm>
            <a:off x="228136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65" name="Google Shape;365;p49"/>
          <p:cNvSpPr/>
          <p:nvPr/>
        </p:nvSpPr>
        <p:spPr>
          <a:xfrm>
            <a:off x="228136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66" name="Google Shape;366;p49"/>
          <p:cNvCxnSpPr>
            <a:stCxn id="365" idx="0"/>
            <a:endCxn id="364" idx="2"/>
          </p:cNvCxnSpPr>
          <p:nvPr/>
        </p:nvCxnSpPr>
        <p:spPr>
          <a:xfrm rot="10800000">
            <a:off x="346441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67" name="Google Shape;367;p49"/>
          <p:cNvSpPr txBox="1"/>
          <p:nvPr/>
        </p:nvSpPr>
        <p:spPr>
          <a:xfrm>
            <a:off x="2192300" y="3644925"/>
            <a:ext cx="2544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39776]</a:t>
            </a:r>
            <a:endParaRPr>
              <a:solidFill>
                <a:schemeClr val="lt1"/>
              </a:solidFill>
              <a:latin typeface="Consolas"/>
              <a:ea typeface="Consolas"/>
              <a:cs typeface="Consolas"/>
              <a:sym typeface="Consolas"/>
            </a:endParaRPr>
          </a:p>
        </p:txBody>
      </p:sp>
      <p:sp>
        <p:nvSpPr>
          <p:cNvPr id="368" name="Google Shape;368;p49"/>
          <p:cNvSpPr/>
          <p:nvPr/>
        </p:nvSpPr>
        <p:spPr>
          <a:xfrm>
            <a:off x="8784313" y="17808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Server</a:t>
            </a:r>
            <a:endParaRPr sz="1800">
              <a:latin typeface="Lato"/>
              <a:ea typeface="Lato"/>
              <a:cs typeface="Lato"/>
              <a:sym typeface="Lato"/>
            </a:endParaRPr>
          </a:p>
        </p:txBody>
      </p:sp>
      <p:sp>
        <p:nvSpPr>
          <p:cNvPr id="369" name="Google Shape;369;p49"/>
          <p:cNvSpPr/>
          <p:nvPr/>
        </p:nvSpPr>
        <p:spPr>
          <a:xfrm>
            <a:off x="8784313" y="4593088"/>
            <a:ext cx="23661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Client</a:t>
            </a:r>
            <a:endParaRPr sz="1800">
              <a:latin typeface="Lato"/>
              <a:ea typeface="Lato"/>
              <a:cs typeface="Lato"/>
              <a:sym typeface="Lato"/>
            </a:endParaRPr>
          </a:p>
        </p:txBody>
      </p:sp>
      <p:cxnSp>
        <p:nvCxnSpPr>
          <p:cNvPr id="370" name="Google Shape;370;p49"/>
          <p:cNvCxnSpPr>
            <a:stCxn id="369" idx="0"/>
            <a:endCxn id="368" idx="2"/>
          </p:cNvCxnSpPr>
          <p:nvPr/>
        </p:nvCxnSpPr>
        <p:spPr>
          <a:xfrm rot="10800000">
            <a:off x="9967363" y="3096988"/>
            <a:ext cx="0" cy="1496100"/>
          </a:xfrm>
          <a:prstGeom prst="straightConnector1">
            <a:avLst/>
          </a:prstGeom>
          <a:noFill/>
          <a:ln cap="flat" cmpd="sng" w="28575">
            <a:solidFill>
              <a:schemeClr val="dk2"/>
            </a:solidFill>
            <a:prstDash val="solid"/>
            <a:round/>
            <a:headEnd len="med" w="med" type="none"/>
            <a:tailEnd len="med" w="med" type="triangle"/>
          </a:ln>
        </p:spPr>
      </p:cxnSp>
      <p:sp>
        <p:nvSpPr>
          <p:cNvPr id="371" name="Google Shape;371;p49"/>
          <p:cNvSpPr txBox="1"/>
          <p:nvPr>
            <p:ph type="title"/>
          </p:nvPr>
        </p:nvSpPr>
        <p:spPr>
          <a:xfrm>
            <a:off x="6246329" y="555475"/>
            <a:ext cx="55638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Dynamic Endpoints</a:t>
            </a:r>
            <a:endParaRPr/>
          </a:p>
        </p:txBody>
      </p:sp>
      <p:sp>
        <p:nvSpPr>
          <p:cNvPr id="372" name="Google Shape;372;p49"/>
          <p:cNvSpPr/>
          <p:nvPr/>
        </p:nvSpPr>
        <p:spPr>
          <a:xfrm>
            <a:off x="6587275" y="1780850"/>
            <a:ext cx="1556400" cy="1316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EP Mapper</a:t>
            </a:r>
            <a:endParaRPr sz="1800">
              <a:latin typeface="Lato"/>
              <a:ea typeface="Lato"/>
              <a:cs typeface="Lato"/>
              <a:sym typeface="Lato"/>
            </a:endParaRPr>
          </a:p>
        </p:txBody>
      </p:sp>
      <p:cxnSp>
        <p:nvCxnSpPr>
          <p:cNvPr id="373" name="Google Shape;373;p49"/>
          <p:cNvCxnSpPr/>
          <p:nvPr/>
        </p:nvCxnSpPr>
        <p:spPr>
          <a:xfrm flipH="1" rot="5400000">
            <a:off x="7302475" y="3464750"/>
            <a:ext cx="2154300" cy="1418700"/>
          </a:xfrm>
          <a:prstGeom prst="bentConnector3">
            <a:avLst>
              <a:gd fmla="val 78" name="adj1"/>
            </a:avLst>
          </a:prstGeom>
          <a:noFill/>
          <a:ln cap="flat" cmpd="sng" w="28575">
            <a:solidFill>
              <a:schemeClr val="dk2"/>
            </a:solidFill>
            <a:prstDash val="solid"/>
            <a:round/>
            <a:headEnd len="med" w="med" type="none"/>
            <a:tailEnd len="med" w="med" type="stealth"/>
          </a:ln>
        </p:spPr>
      </p:cxnSp>
      <p:sp>
        <p:nvSpPr>
          <p:cNvPr id="374" name="Google Shape;374;p49"/>
          <p:cNvSpPr txBox="1"/>
          <p:nvPr/>
        </p:nvSpPr>
        <p:spPr>
          <a:xfrm>
            <a:off x="7266175" y="3429375"/>
            <a:ext cx="16245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chemeClr val="lt1"/>
                </a:solidFill>
                <a:latin typeface="Consolas"/>
                <a:ea typeface="Consolas"/>
                <a:cs typeface="Consolas"/>
                <a:sym typeface="Consolas"/>
              </a:rPr>
              <a:t>Hi I need server &lt;UUID&gt;</a:t>
            </a:r>
            <a:endParaRPr>
              <a:solidFill>
                <a:schemeClr val="lt1"/>
              </a:solidFill>
              <a:latin typeface="Consolas"/>
              <a:ea typeface="Consolas"/>
              <a:cs typeface="Consolas"/>
              <a:sym typeface="Consolas"/>
            </a:endParaRPr>
          </a:p>
          <a:p>
            <a:pPr indent="0" lvl="0" marL="0" rtl="0" algn="r">
              <a:spcBef>
                <a:spcPts val="0"/>
              </a:spcBef>
              <a:spcAft>
                <a:spcPts val="0"/>
              </a:spcAft>
              <a:buNone/>
            </a:pPr>
            <a:r>
              <a:rPr lang="en-GB">
                <a:solidFill>
                  <a:schemeClr val="lt1"/>
                </a:solidFill>
                <a:latin typeface="Consolas"/>
                <a:ea typeface="Consolas"/>
                <a:cs typeface="Consolas"/>
                <a:sym typeface="Consolas"/>
              </a:rPr>
              <a:t>[TCP port 135]</a:t>
            </a:r>
            <a:endParaRPr>
              <a:solidFill>
                <a:schemeClr val="lt1"/>
              </a:solidFill>
              <a:latin typeface="Consolas"/>
              <a:ea typeface="Consolas"/>
              <a:cs typeface="Consolas"/>
              <a:sym typeface="Consolas"/>
            </a:endParaRPr>
          </a:p>
        </p:txBody>
      </p:sp>
      <p:cxnSp>
        <p:nvCxnSpPr>
          <p:cNvPr id="375" name="Google Shape;375;p49"/>
          <p:cNvCxnSpPr/>
          <p:nvPr/>
        </p:nvCxnSpPr>
        <p:spPr>
          <a:xfrm>
            <a:off x="7116300" y="3108300"/>
            <a:ext cx="0" cy="2644500"/>
          </a:xfrm>
          <a:prstGeom prst="straightConnector1">
            <a:avLst/>
          </a:prstGeom>
          <a:noFill/>
          <a:ln cap="flat" cmpd="sng" w="28575">
            <a:solidFill>
              <a:schemeClr val="dk2"/>
            </a:solidFill>
            <a:prstDash val="solid"/>
            <a:round/>
            <a:headEnd len="med" w="med" type="none"/>
            <a:tailEnd len="med" w="med" type="none"/>
          </a:ln>
        </p:spPr>
      </p:cxnSp>
      <p:cxnSp>
        <p:nvCxnSpPr>
          <p:cNvPr id="376" name="Google Shape;376;p49"/>
          <p:cNvCxnSpPr/>
          <p:nvPr/>
        </p:nvCxnSpPr>
        <p:spPr>
          <a:xfrm>
            <a:off x="7126150" y="5742957"/>
            <a:ext cx="1667700" cy="19800"/>
          </a:xfrm>
          <a:prstGeom prst="straightConnector1">
            <a:avLst/>
          </a:prstGeom>
          <a:noFill/>
          <a:ln cap="flat" cmpd="sng" w="28575">
            <a:solidFill>
              <a:schemeClr val="dk2"/>
            </a:solidFill>
            <a:prstDash val="solid"/>
            <a:round/>
            <a:headEnd len="med" w="med" type="none"/>
            <a:tailEnd len="med" w="med" type="triangle"/>
          </a:ln>
        </p:spPr>
      </p:cxnSp>
      <p:sp>
        <p:nvSpPr>
          <p:cNvPr id="377" name="Google Shape;377;p49"/>
          <p:cNvSpPr txBox="1"/>
          <p:nvPr/>
        </p:nvSpPr>
        <p:spPr>
          <a:xfrm>
            <a:off x="6246323" y="3429375"/>
            <a:ext cx="11061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Ok talk to TCP port 50501</a:t>
            </a:r>
            <a:endParaRPr>
              <a:solidFill>
                <a:schemeClr val="lt1"/>
              </a:solidFill>
              <a:latin typeface="Consolas"/>
              <a:ea typeface="Consolas"/>
              <a:cs typeface="Consolas"/>
              <a:sym typeface="Consolas"/>
            </a:endParaRPr>
          </a:p>
        </p:txBody>
      </p:sp>
      <p:sp>
        <p:nvSpPr>
          <p:cNvPr id="378" name="Google Shape;378;p49"/>
          <p:cNvSpPr txBox="1"/>
          <p:nvPr/>
        </p:nvSpPr>
        <p:spPr>
          <a:xfrm>
            <a:off x="9040550" y="3644925"/>
            <a:ext cx="2031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Consolas"/>
                <a:ea typeface="Consolas"/>
                <a:cs typeface="Consolas"/>
                <a:sym typeface="Consolas"/>
              </a:rPr>
              <a:t>Foo(5, “Hello”)</a:t>
            </a:r>
            <a:endParaRPr>
              <a:solidFill>
                <a:schemeClr val="lt1"/>
              </a:solidFill>
              <a:latin typeface="Consolas"/>
              <a:ea typeface="Consolas"/>
              <a:cs typeface="Consolas"/>
              <a:sym typeface="Consolas"/>
            </a:endParaRPr>
          </a:p>
          <a:p>
            <a:pPr indent="0" lvl="0" marL="0" rtl="0" algn="ctr">
              <a:spcBef>
                <a:spcPts val="0"/>
              </a:spcBef>
              <a:spcAft>
                <a:spcPts val="0"/>
              </a:spcAft>
              <a:buNone/>
            </a:pPr>
            <a:r>
              <a:rPr lang="en-GB">
                <a:solidFill>
                  <a:schemeClr val="lt1"/>
                </a:solidFill>
                <a:latin typeface="Consolas"/>
                <a:ea typeface="Consolas"/>
                <a:cs typeface="Consolas"/>
                <a:sym typeface="Consolas"/>
              </a:rPr>
              <a:t>[TCP port 50501]</a:t>
            </a:r>
            <a:endParaRPr>
              <a:solidFill>
                <a:schemeClr val="lt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idx="1" type="body"/>
          </p:nvPr>
        </p:nvSpPr>
        <p:spPr>
          <a:xfrm>
            <a:off x="682533" y="1295399"/>
            <a:ext cx="11127300" cy="4830900"/>
          </a:xfrm>
          <a:prstGeom prst="rect">
            <a:avLst/>
          </a:prstGeom>
        </p:spPr>
        <p:txBody>
          <a:bodyPr anchorCtr="0" anchor="t" bIns="0" lIns="0" spcFirstLastPara="1" rIns="0" wrap="square" tIns="0">
            <a:noAutofit/>
          </a:bodyPr>
          <a:lstStyle/>
          <a:p>
            <a:pPr indent="-406400" lvl="0" marL="457200" rtl="0" algn="l">
              <a:lnSpc>
                <a:spcPct val="150000"/>
              </a:lnSpc>
              <a:spcBef>
                <a:spcPts val="500"/>
              </a:spcBef>
              <a:spcAft>
                <a:spcPts val="0"/>
              </a:spcAft>
              <a:buClr>
                <a:schemeClr val="lt2"/>
              </a:buClr>
              <a:buSzPts val="2800"/>
              <a:buChar char="●"/>
            </a:pPr>
            <a:r>
              <a:rPr lang="en-GB" sz="2800">
                <a:solidFill>
                  <a:schemeClr val="lt1"/>
                </a:solidFill>
              </a:rPr>
              <a:t>The representation of a session between a client and a server</a:t>
            </a:r>
            <a:endParaRPr sz="2800">
              <a:solidFill>
                <a:schemeClr val="lt1"/>
              </a:solidFill>
            </a:endParaRPr>
          </a:p>
          <a:p>
            <a:pPr indent="-381000" lvl="1" marL="914400" rtl="0" algn="l">
              <a:lnSpc>
                <a:spcPct val="150000"/>
              </a:lnSpc>
              <a:spcBef>
                <a:spcPts val="0"/>
              </a:spcBef>
              <a:spcAft>
                <a:spcPts val="0"/>
              </a:spcAft>
              <a:buSzPts val="2400"/>
              <a:buChar char="○"/>
            </a:pPr>
            <a:r>
              <a:rPr lang="en-GB" sz="2400">
                <a:solidFill>
                  <a:schemeClr val="lt1"/>
                </a:solidFill>
              </a:rPr>
              <a:t>Practically, a handle</a:t>
            </a:r>
            <a:endParaRPr sz="2400">
              <a:solidFill>
                <a:schemeClr val="lt1"/>
              </a:solidFill>
            </a:endParaRPr>
          </a:p>
          <a:p>
            <a:pPr indent="-381000" lvl="1" marL="914400" rtl="0" algn="l">
              <a:lnSpc>
                <a:spcPct val="150000"/>
              </a:lnSpc>
              <a:spcBef>
                <a:spcPts val="0"/>
              </a:spcBef>
              <a:spcAft>
                <a:spcPts val="0"/>
              </a:spcAft>
              <a:buSzPts val="2400"/>
              <a:buChar char="○"/>
            </a:pPr>
            <a:r>
              <a:rPr lang="en-GB" sz="2400">
                <a:solidFill>
                  <a:schemeClr val="lt1"/>
                </a:solidFill>
              </a:rPr>
              <a:t>Client and server can manipulate binding data using designated functions</a:t>
            </a:r>
            <a:endParaRPr sz="2400">
              <a:solidFill>
                <a:schemeClr val="lt1"/>
              </a:solidFill>
            </a:endParaRPr>
          </a:p>
          <a:p>
            <a:pPr indent="-381000" lvl="1" marL="914400" rtl="0" algn="l">
              <a:lnSpc>
                <a:spcPct val="150000"/>
              </a:lnSpc>
              <a:spcBef>
                <a:spcPts val="0"/>
              </a:spcBef>
              <a:spcAft>
                <a:spcPts val="0"/>
              </a:spcAft>
              <a:buSzPts val="2400"/>
              <a:buChar char="○"/>
            </a:pPr>
            <a:r>
              <a:rPr lang="en-GB" sz="2400">
                <a:solidFill>
                  <a:schemeClr val="lt1"/>
                </a:solidFill>
              </a:rPr>
              <a:t>Used for authentication (among other things)</a:t>
            </a:r>
            <a:endParaRPr sz="2800">
              <a:solidFill>
                <a:schemeClr val="lt1"/>
              </a:solidFill>
            </a:endParaRPr>
          </a:p>
          <a:p>
            <a:pPr indent="0" lvl="0" marL="0" rtl="0" algn="l">
              <a:lnSpc>
                <a:spcPct val="150000"/>
              </a:lnSpc>
              <a:spcBef>
                <a:spcPts val="500"/>
              </a:spcBef>
              <a:spcAft>
                <a:spcPts val="0"/>
              </a:spcAft>
              <a:buNone/>
            </a:pPr>
            <a:r>
              <a:t/>
            </a:r>
            <a:endParaRPr sz="2800">
              <a:solidFill>
                <a:schemeClr val="lt1"/>
              </a:solidFill>
            </a:endParaRPr>
          </a:p>
        </p:txBody>
      </p:sp>
      <p:sp>
        <p:nvSpPr>
          <p:cNvPr id="385" name="Google Shape;385;p5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Binding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392" name="Google Shape;392;p51"/>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393" name="Google Shape;393;p51"/>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394" name="Google Shape;394;p51"/>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401" name="Google Shape;401;p52"/>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02" name="Google Shape;402;p52"/>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03" name="Google Shape;403;p52"/>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04" name="Google Shape;404;p52"/>
          <p:cNvCxnSpPr>
            <a:stCxn id="402" idx="2"/>
            <a:endCxn id="403"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405" name="Google Shape;405;p52"/>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412" name="Google Shape;412;p53"/>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13" name="Google Shape;413;p53"/>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14" name="Google Shape;414;p53"/>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15" name="Google Shape;415;p53"/>
          <p:cNvCxnSpPr>
            <a:stCxn id="413" idx="2"/>
            <a:endCxn id="414"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416" name="Google Shape;416;p53"/>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417" name="Google Shape;417;p53"/>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418" name="Google Shape;418;p53"/>
          <p:cNvCxnSpPr>
            <a:stCxn id="414" idx="2"/>
            <a:endCxn id="417"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419" name="Google Shape;419;p53"/>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p54"/>
          <p:cNvCxnSpPr>
            <a:stCxn id="426" idx="0"/>
            <a:endCxn id="426" idx="2"/>
          </p:cNvCxnSpPr>
          <p:nvPr/>
        </p:nvCxnSpPr>
        <p:spPr>
          <a:xfrm>
            <a:off x="7137025" y="3010225"/>
            <a:ext cx="0" cy="3393900"/>
          </a:xfrm>
          <a:prstGeom prst="straightConnector1">
            <a:avLst/>
          </a:prstGeom>
          <a:noFill/>
          <a:ln cap="flat" cmpd="sng" w="28575">
            <a:solidFill>
              <a:schemeClr val="lt1"/>
            </a:solidFill>
            <a:prstDash val="dot"/>
            <a:round/>
            <a:headEnd len="med" w="med" type="none"/>
            <a:tailEnd len="med" w="med" type="none"/>
          </a:ln>
        </p:spPr>
      </p:cxnSp>
      <p:sp>
        <p:nvSpPr>
          <p:cNvPr id="427" name="Google Shape;427;p54"/>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428" name="Google Shape;428;p54"/>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29" name="Google Shape;429;p54"/>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30" name="Google Shape;430;p54"/>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31" name="Google Shape;431;p54"/>
          <p:cNvCxnSpPr>
            <a:stCxn id="429" idx="2"/>
            <a:endCxn id="430"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432" name="Google Shape;432;p54"/>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433" name="Google Shape;433;p54"/>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434" name="Google Shape;434;p54"/>
          <p:cNvCxnSpPr>
            <a:stCxn id="430" idx="2"/>
            <a:endCxn id="433"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435" name="Google Shape;435;p54"/>
          <p:cNvSpPr/>
          <p:nvPr/>
        </p:nvSpPr>
        <p:spPr>
          <a:xfrm>
            <a:off x="7770925" y="3250650"/>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Listen on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Unmarshall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Perform access checks </a:t>
            </a:r>
            <a:endParaRPr sz="1800">
              <a:latin typeface="Lato"/>
              <a:ea typeface="Lato"/>
              <a:cs typeface="Lato"/>
              <a:sym typeface="Lato"/>
            </a:endParaRPr>
          </a:p>
        </p:txBody>
      </p:sp>
      <p:sp>
        <p:nvSpPr>
          <p:cNvPr id="436" name="Google Shape;436;p54"/>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
        <p:nvSpPr>
          <p:cNvPr id="437" name="Google Shape;437;p54"/>
          <p:cNvSpPr/>
          <p:nvPr/>
        </p:nvSpPr>
        <p:spPr>
          <a:xfrm>
            <a:off x="6608300" y="4057175"/>
            <a:ext cx="1162800" cy="4572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54" name="Google Shape;154;p2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latin typeface="Lato"/>
                <a:ea typeface="Lato"/>
                <a:cs typeface="Lato"/>
                <a:sym typeface="Lato"/>
              </a:rPr>
              <a:t>MS-RPC introduction and overview</a:t>
            </a:r>
            <a:endParaRPr>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2"/>
              </a:buClr>
              <a:buSzPts val="1900"/>
              <a:buFont typeface="Lato"/>
              <a:buChar char="❏"/>
            </a:pPr>
            <a:r>
              <a:rPr lang="en-GB">
                <a:solidFill>
                  <a:schemeClr val="lt1"/>
                </a:solidFill>
                <a:latin typeface="Lato"/>
                <a:ea typeface="Lato"/>
                <a:cs typeface="Lato"/>
                <a:sym typeface="Lato"/>
              </a:rPr>
              <a:t>ETW introduction and overview</a:t>
            </a:r>
            <a:endParaRPr>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2"/>
              </a:buClr>
              <a:buSzPts val="1900"/>
              <a:buFont typeface="Lato"/>
              <a:buChar char="❏"/>
            </a:pPr>
            <a:r>
              <a:rPr lang="en-GB">
                <a:solidFill>
                  <a:schemeClr val="lt1"/>
                </a:solidFill>
                <a:latin typeface="Lato"/>
                <a:ea typeface="Lato"/>
                <a:cs typeface="Lato"/>
                <a:sym typeface="Lato"/>
              </a:rPr>
              <a:t>Using ETW to detect MS-RPC based attacks</a:t>
            </a:r>
            <a:endParaRPr>
              <a:solidFill>
                <a:schemeClr val="lt1"/>
              </a:solidFill>
              <a:latin typeface="Lato"/>
              <a:ea typeface="Lato"/>
              <a:cs typeface="Lato"/>
              <a:sym typeface="Lato"/>
            </a:endParaRPr>
          </a:p>
          <a:p>
            <a:pPr indent="-349250" lvl="0" marL="457200" rtl="0" algn="l">
              <a:lnSpc>
                <a:spcPct val="150000"/>
              </a:lnSpc>
              <a:spcBef>
                <a:spcPts val="0"/>
              </a:spcBef>
              <a:spcAft>
                <a:spcPts val="0"/>
              </a:spcAft>
              <a:buClr>
                <a:schemeClr val="lt2"/>
              </a:buClr>
              <a:buSzPts val="1900"/>
              <a:buFont typeface="Lato"/>
              <a:buChar char="❏"/>
            </a:pPr>
            <a:r>
              <a:rPr lang="en-GB">
                <a:solidFill>
                  <a:schemeClr val="lt1"/>
                </a:solidFill>
                <a:latin typeface="Lato"/>
                <a:ea typeface="Lato"/>
                <a:cs typeface="Lato"/>
                <a:sym typeface="Lato"/>
              </a:rPr>
              <a:t>Supplementing defense with RPC Filters</a:t>
            </a:r>
            <a:endParaRPr>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cxnSp>
        <p:nvCxnSpPr>
          <p:cNvPr id="443" name="Google Shape;443;p55"/>
          <p:cNvCxnSpPr>
            <a:stCxn id="444" idx="0"/>
            <a:endCxn id="444" idx="2"/>
          </p:cNvCxnSpPr>
          <p:nvPr/>
        </p:nvCxnSpPr>
        <p:spPr>
          <a:xfrm>
            <a:off x="7137025" y="3010225"/>
            <a:ext cx="0" cy="3393900"/>
          </a:xfrm>
          <a:prstGeom prst="straightConnector1">
            <a:avLst/>
          </a:prstGeom>
          <a:noFill/>
          <a:ln cap="flat" cmpd="sng" w="28575">
            <a:solidFill>
              <a:schemeClr val="lt1"/>
            </a:solidFill>
            <a:prstDash val="dot"/>
            <a:round/>
            <a:headEnd len="med" w="med" type="none"/>
            <a:tailEnd len="med" w="med" type="none"/>
          </a:ln>
        </p:spPr>
      </p:cxnSp>
      <p:sp>
        <p:nvSpPr>
          <p:cNvPr id="445" name="Google Shape;445;p55"/>
          <p:cNvSpPr txBox="1"/>
          <p:nvPr>
            <p:ph type="title"/>
          </p:nvPr>
        </p:nvSpPr>
        <p:spPr>
          <a:xfrm>
            <a:off x="682531" y="3200400"/>
            <a:ext cx="2679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 RPC Call’s Flow</a:t>
            </a:r>
            <a:endParaRPr/>
          </a:p>
        </p:txBody>
      </p:sp>
      <p:sp>
        <p:nvSpPr>
          <p:cNvPr id="446" name="Google Shape;446;p55"/>
          <p:cNvSpPr/>
          <p:nvPr/>
        </p:nvSpPr>
        <p:spPr>
          <a:xfrm>
            <a:off x="3361825" y="596975"/>
            <a:ext cx="3575100" cy="500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47" name="Google Shape;447;p55"/>
          <p:cNvSpPr/>
          <p:nvPr/>
        </p:nvSpPr>
        <p:spPr>
          <a:xfrm>
            <a:off x="3690500"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48" name="Google Shape;448;p55"/>
          <p:cNvSpPr/>
          <p:nvPr/>
        </p:nvSpPr>
        <p:spPr>
          <a:xfrm>
            <a:off x="3690500" y="2148776"/>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49" name="Google Shape;449;p55"/>
          <p:cNvCxnSpPr>
            <a:stCxn id="447" idx="2"/>
            <a:endCxn id="448" idx="0"/>
          </p:cNvCxnSpPr>
          <p:nvPr/>
        </p:nvCxnSpPr>
        <p:spPr>
          <a:xfrm>
            <a:off x="5149400" y="1970975"/>
            <a:ext cx="0" cy="177900"/>
          </a:xfrm>
          <a:prstGeom prst="straightConnector1">
            <a:avLst/>
          </a:prstGeom>
          <a:noFill/>
          <a:ln cap="flat" cmpd="sng" w="9525">
            <a:solidFill>
              <a:schemeClr val="lt1"/>
            </a:solidFill>
            <a:prstDash val="solid"/>
            <a:round/>
            <a:headEnd len="med" w="med" type="none"/>
            <a:tailEnd len="med" w="med" type="triangle"/>
          </a:ln>
        </p:spPr>
      </p:cxnSp>
      <p:sp>
        <p:nvSpPr>
          <p:cNvPr id="450" name="Google Shape;450;p55"/>
          <p:cNvSpPr/>
          <p:nvPr/>
        </p:nvSpPr>
        <p:spPr>
          <a:xfrm>
            <a:off x="7337125" y="596975"/>
            <a:ext cx="3575100" cy="5007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Server</a:t>
            </a:r>
            <a:endParaRPr sz="2400">
              <a:latin typeface="Lato"/>
              <a:ea typeface="Lato"/>
              <a:cs typeface="Lato"/>
              <a:sym typeface="Lato"/>
            </a:endParaRPr>
          </a:p>
        </p:txBody>
      </p:sp>
      <p:sp>
        <p:nvSpPr>
          <p:cNvPr id="451" name="Google Shape;451;p55"/>
          <p:cNvSpPr/>
          <p:nvPr/>
        </p:nvSpPr>
        <p:spPr>
          <a:xfrm>
            <a:off x="3690500" y="3250647"/>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Connect to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Bind to server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Authenticate  </a:t>
            </a:r>
            <a:endParaRPr sz="1800">
              <a:latin typeface="Lato"/>
              <a:ea typeface="Lato"/>
              <a:cs typeface="Lato"/>
              <a:sym typeface="Lato"/>
            </a:endParaRPr>
          </a:p>
        </p:txBody>
      </p:sp>
      <p:cxnSp>
        <p:nvCxnSpPr>
          <p:cNvPr id="452" name="Google Shape;452;p55"/>
          <p:cNvCxnSpPr>
            <a:stCxn id="448" idx="2"/>
            <a:endCxn id="451" idx="0"/>
          </p:cNvCxnSpPr>
          <p:nvPr/>
        </p:nvCxnSpPr>
        <p:spPr>
          <a:xfrm>
            <a:off x="5149400" y="2806976"/>
            <a:ext cx="0" cy="443700"/>
          </a:xfrm>
          <a:prstGeom prst="straightConnector1">
            <a:avLst/>
          </a:prstGeom>
          <a:noFill/>
          <a:ln cap="flat" cmpd="sng" w="9525">
            <a:solidFill>
              <a:schemeClr val="lt1"/>
            </a:solidFill>
            <a:prstDash val="solid"/>
            <a:round/>
            <a:headEnd len="med" w="med" type="none"/>
            <a:tailEnd len="med" w="med" type="triangle"/>
          </a:ln>
        </p:spPr>
      </p:cxnSp>
      <p:sp>
        <p:nvSpPr>
          <p:cNvPr id="453" name="Google Shape;453;p55"/>
          <p:cNvSpPr/>
          <p:nvPr/>
        </p:nvSpPr>
        <p:spPr>
          <a:xfrm>
            <a:off x="7770925" y="3250650"/>
            <a:ext cx="2917800" cy="2070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Listen on endpoint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Unmarshall parameters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Perform access checks </a:t>
            </a:r>
            <a:endParaRPr sz="1800">
              <a:latin typeface="Lato"/>
              <a:ea typeface="Lato"/>
              <a:cs typeface="Lato"/>
              <a:sym typeface="Lato"/>
            </a:endParaRPr>
          </a:p>
        </p:txBody>
      </p:sp>
      <p:sp>
        <p:nvSpPr>
          <p:cNvPr id="454" name="Google Shape;454;p55"/>
          <p:cNvSpPr/>
          <p:nvPr/>
        </p:nvSpPr>
        <p:spPr>
          <a:xfrm>
            <a:off x="7770925" y="1312775"/>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cxnSp>
        <p:nvCxnSpPr>
          <p:cNvPr id="455" name="Google Shape;455;p55"/>
          <p:cNvCxnSpPr>
            <a:stCxn id="453" idx="0"/>
            <a:endCxn id="454" idx="2"/>
          </p:cNvCxnSpPr>
          <p:nvPr/>
        </p:nvCxnSpPr>
        <p:spPr>
          <a:xfrm rot="10800000">
            <a:off x="9229825" y="1970850"/>
            <a:ext cx="0" cy="1279800"/>
          </a:xfrm>
          <a:prstGeom prst="straightConnector1">
            <a:avLst/>
          </a:prstGeom>
          <a:noFill/>
          <a:ln cap="flat" cmpd="sng" w="9525">
            <a:solidFill>
              <a:schemeClr val="lt1"/>
            </a:solidFill>
            <a:prstDash val="solid"/>
            <a:round/>
            <a:headEnd len="med" w="med" type="none"/>
            <a:tailEnd len="med" w="med" type="triangle"/>
          </a:ln>
        </p:spPr>
      </p:cxnSp>
      <p:sp>
        <p:nvSpPr>
          <p:cNvPr id="456" name="Google Shape;456;p55"/>
          <p:cNvSpPr/>
          <p:nvPr/>
        </p:nvSpPr>
        <p:spPr>
          <a:xfrm>
            <a:off x="3361825" y="3010225"/>
            <a:ext cx="7550400" cy="33939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Lato"/>
                <a:ea typeface="Lato"/>
                <a:cs typeface="Lato"/>
                <a:sym typeface="Lato"/>
              </a:rPr>
              <a:t>RPC Runtime (</a:t>
            </a:r>
            <a:r>
              <a:rPr i="1" lang="en-GB" sz="2400">
                <a:solidFill>
                  <a:schemeClr val="lt1"/>
                </a:solidFill>
                <a:latin typeface="Lato"/>
                <a:ea typeface="Lato"/>
                <a:cs typeface="Lato"/>
                <a:sym typeface="Lato"/>
              </a:rPr>
              <a:t>rpcrt4.dll</a:t>
            </a:r>
            <a:r>
              <a:rPr lang="en-GB" sz="2400">
                <a:solidFill>
                  <a:schemeClr val="lt1"/>
                </a:solidFill>
                <a:latin typeface="Lato"/>
                <a:ea typeface="Lato"/>
                <a:cs typeface="Lato"/>
                <a:sym typeface="Lato"/>
              </a:rPr>
              <a:t>)</a:t>
            </a:r>
            <a:endParaRPr sz="2400">
              <a:solidFill>
                <a:schemeClr val="lt1"/>
              </a:solidFill>
              <a:latin typeface="Lato"/>
              <a:ea typeface="Lato"/>
              <a:cs typeface="Lato"/>
              <a:sym typeface="Lato"/>
            </a:endParaRPr>
          </a:p>
        </p:txBody>
      </p:sp>
      <p:sp>
        <p:nvSpPr>
          <p:cNvPr id="457" name="Google Shape;457;p55"/>
          <p:cNvSpPr/>
          <p:nvPr/>
        </p:nvSpPr>
        <p:spPr>
          <a:xfrm>
            <a:off x="6608300" y="4057175"/>
            <a:ext cx="1162800" cy="4572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Zooming In</a:t>
            </a:r>
            <a:endParaRPr/>
          </a:p>
        </p:txBody>
      </p:sp>
      <p:sp>
        <p:nvSpPr>
          <p:cNvPr id="464" name="Google Shape;464;p56"/>
          <p:cNvSpPr txBox="1"/>
          <p:nvPr>
            <p:ph idx="1" type="body"/>
          </p:nvPr>
        </p:nvSpPr>
        <p:spPr>
          <a:xfrm>
            <a:off x="682525" y="1295400"/>
            <a:ext cx="5553900" cy="1694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sz="2400" u="sng">
                <a:solidFill>
                  <a:schemeClr val="lt1"/>
                </a:solidFill>
              </a:rPr>
              <a:t>IDL:</a:t>
            </a:r>
            <a:endParaRPr sz="2400" u="sng">
              <a:solidFill>
                <a:schemeClr val="lt1"/>
              </a:solidFill>
            </a:endParaRPr>
          </a:p>
          <a:p>
            <a:pPr indent="0" lvl="0" marL="0" rtl="0" algn="l">
              <a:spcBef>
                <a:spcPts val="500"/>
              </a:spcBef>
              <a:spcAft>
                <a:spcPts val="0"/>
              </a:spcAft>
              <a:buNone/>
            </a:pPr>
            <a:r>
              <a:rPr lang="en-GB" sz="2400">
                <a:solidFill>
                  <a:schemeClr val="lt1"/>
                </a:solidFill>
                <a:latin typeface="Consolas"/>
                <a:ea typeface="Consolas"/>
                <a:cs typeface="Consolas"/>
                <a:sym typeface="Consolas"/>
              </a:rPr>
              <a:t>void Foo([in] int number,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[in] char* message);</a:t>
            </a:r>
            <a:endParaRPr sz="2400">
              <a:solidFill>
                <a:schemeClr val="lt1"/>
              </a:solidFill>
              <a:latin typeface="Consolas"/>
              <a:ea typeface="Consolas"/>
              <a:cs typeface="Consolas"/>
              <a:sym typeface="Consolas"/>
            </a:endParaRPr>
          </a:p>
        </p:txBody>
      </p:sp>
      <p:sp>
        <p:nvSpPr>
          <p:cNvPr id="465" name="Google Shape;465;p56"/>
          <p:cNvSpPr/>
          <p:nvPr/>
        </p:nvSpPr>
        <p:spPr>
          <a:xfrm>
            <a:off x="273275" y="4262825"/>
            <a:ext cx="3575100" cy="25953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66" name="Google Shape;466;p56"/>
          <p:cNvSpPr/>
          <p:nvPr/>
        </p:nvSpPr>
        <p:spPr>
          <a:xfrm>
            <a:off x="601950" y="5080500"/>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67" name="Google Shape;467;p56"/>
          <p:cNvSpPr/>
          <p:nvPr/>
        </p:nvSpPr>
        <p:spPr>
          <a:xfrm>
            <a:off x="601950" y="5916501"/>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68" name="Google Shape;468;p56"/>
          <p:cNvCxnSpPr>
            <a:stCxn id="466" idx="2"/>
            <a:endCxn id="467" idx="0"/>
          </p:cNvCxnSpPr>
          <p:nvPr/>
        </p:nvCxnSpPr>
        <p:spPr>
          <a:xfrm>
            <a:off x="2060850" y="5738700"/>
            <a:ext cx="0" cy="1779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Zooming In</a:t>
            </a:r>
            <a:endParaRPr/>
          </a:p>
        </p:txBody>
      </p:sp>
      <p:sp>
        <p:nvSpPr>
          <p:cNvPr id="475" name="Google Shape;475;p57"/>
          <p:cNvSpPr txBox="1"/>
          <p:nvPr>
            <p:ph idx="1" type="body"/>
          </p:nvPr>
        </p:nvSpPr>
        <p:spPr>
          <a:xfrm>
            <a:off x="682525" y="1295400"/>
            <a:ext cx="5553900" cy="1694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sz="2400" u="sng">
                <a:solidFill>
                  <a:schemeClr val="lt1"/>
                </a:solidFill>
              </a:rPr>
              <a:t>IDL:</a:t>
            </a:r>
            <a:endParaRPr sz="2400" u="sng">
              <a:solidFill>
                <a:schemeClr val="lt1"/>
              </a:solidFill>
            </a:endParaRPr>
          </a:p>
          <a:p>
            <a:pPr indent="0" lvl="0" marL="0" rtl="0" algn="l">
              <a:spcBef>
                <a:spcPts val="500"/>
              </a:spcBef>
              <a:spcAft>
                <a:spcPts val="0"/>
              </a:spcAft>
              <a:buNone/>
            </a:pPr>
            <a:r>
              <a:rPr lang="en-GB" sz="2400">
                <a:solidFill>
                  <a:schemeClr val="lt1"/>
                </a:solidFill>
                <a:latin typeface="Consolas"/>
                <a:ea typeface="Consolas"/>
                <a:cs typeface="Consolas"/>
                <a:sym typeface="Consolas"/>
              </a:rPr>
              <a:t>void Foo([in] int number,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[in] char* message);</a:t>
            </a:r>
            <a:endParaRPr sz="2400">
              <a:solidFill>
                <a:schemeClr val="lt1"/>
              </a:solidFill>
              <a:latin typeface="Consolas"/>
              <a:ea typeface="Consolas"/>
              <a:cs typeface="Consolas"/>
              <a:sym typeface="Consolas"/>
            </a:endParaRPr>
          </a:p>
        </p:txBody>
      </p:sp>
      <p:sp>
        <p:nvSpPr>
          <p:cNvPr id="476" name="Google Shape;476;p57"/>
          <p:cNvSpPr/>
          <p:nvPr/>
        </p:nvSpPr>
        <p:spPr>
          <a:xfrm>
            <a:off x="273275" y="4262825"/>
            <a:ext cx="3575100" cy="25953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77" name="Google Shape;477;p57"/>
          <p:cNvSpPr/>
          <p:nvPr/>
        </p:nvSpPr>
        <p:spPr>
          <a:xfrm>
            <a:off x="601950" y="5080500"/>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78" name="Google Shape;478;p57"/>
          <p:cNvSpPr/>
          <p:nvPr/>
        </p:nvSpPr>
        <p:spPr>
          <a:xfrm>
            <a:off x="601950" y="5916501"/>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79" name="Google Shape;479;p57"/>
          <p:cNvCxnSpPr>
            <a:stCxn id="477" idx="2"/>
            <a:endCxn id="478" idx="0"/>
          </p:cNvCxnSpPr>
          <p:nvPr/>
        </p:nvCxnSpPr>
        <p:spPr>
          <a:xfrm>
            <a:off x="2060850" y="5738700"/>
            <a:ext cx="0" cy="177900"/>
          </a:xfrm>
          <a:prstGeom prst="straightConnector1">
            <a:avLst/>
          </a:prstGeom>
          <a:noFill/>
          <a:ln cap="flat" cmpd="sng" w="9525">
            <a:solidFill>
              <a:schemeClr val="lt1"/>
            </a:solidFill>
            <a:prstDash val="solid"/>
            <a:round/>
            <a:headEnd len="med" w="med" type="none"/>
            <a:tailEnd len="med" w="med" type="triangle"/>
          </a:ln>
        </p:spPr>
      </p:cxnSp>
      <p:sp>
        <p:nvSpPr>
          <p:cNvPr id="480" name="Google Shape;480;p57"/>
          <p:cNvSpPr txBox="1"/>
          <p:nvPr>
            <p:ph idx="1" type="body"/>
          </p:nvPr>
        </p:nvSpPr>
        <p:spPr>
          <a:xfrm>
            <a:off x="6236429" y="1295400"/>
            <a:ext cx="5553900" cy="48309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GB" sz="2400" u="sng">
                <a:solidFill>
                  <a:schemeClr val="lt1"/>
                </a:solidFill>
              </a:rPr>
              <a:t>Test_c.c:</a:t>
            </a:r>
            <a:endParaRPr sz="2400" u="sng">
              <a:solidFill>
                <a:schemeClr val="lt1"/>
              </a:solidFill>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void Foo(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handle_t IDL_handle,</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int number,</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unsigned char *message)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a:t>
            </a:r>
            <a:r>
              <a:rPr lang="en-GB" sz="2400">
                <a:solidFill>
                  <a:srgbClr val="FF9933"/>
                </a:solidFill>
                <a:latin typeface="Consolas"/>
                <a:ea typeface="Consolas"/>
                <a:cs typeface="Consolas"/>
                <a:sym typeface="Consolas"/>
              </a:rPr>
              <a:t>NdrClientCall3</a:t>
            </a:r>
            <a:r>
              <a:rPr lang="en-GB"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(PMIDL_STUBLESS_PROXY_INFO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)&amp;Test_ProxyInfo, </a:t>
            </a:r>
            <a:r>
              <a:rPr lang="en-GB" sz="2400">
                <a:solidFill>
                  <a:schemeClr val="lt2"/>
                </a:solidFill>
                <a:latin typeface="Consolas"/>
                <a:ea typeface="Consolas"/>
                <a:cs typeface="Consolas"/>
                <a:sym typeface="Consolas"/>
              </a:rPr>
              <a:t>0</a:t>
            </a:r>
            <a:r>
              <a:rPr lang="en-GB" sz="2400">
                <a:solidFill>
                  <a:schemeClr val="lt1"/>
                </a:solidFill>
                <a:latin typeface="Consolas"/>
                <a:ea typeface="Consolas"/>
                <a:cs typeface="Consolas"/>
                <a:sym typeface="Consolas"/>
              </a:rPr>
              <a:t>, 0,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IDL_handle, number, message);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None/>
            </a:pPr>
            <a:r>
              <a:rPr lang="en-GB"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p:txBody>
      </p:sp>
      <p:cxnSp>
        <p:nvCxnSpPr>
          <p:cNvPr id="481" name="Google Shape;481;p57"/>
          <p:cNvCxnSpPr>
            <a:stCxn id="475" idx="2"/>
            <a:endCxn id="480" idx="1"/>
          </p:cNvCxnSpPr>
          <p:nvPr/>
        </p:nvCxnSpPr>
        <p:spPr>
          <a:xfrm flipH="1" rot="-5400000">
            <a:off x="4487425" y="1961850"/>
            <a:ext cx="721200" cy="2777100"/>
          </a:xfrm>
          <a:prstGeom prst="bentConnector2">
            <a:avLst/>
          </a:prstGeom>
          <a:noFill/>
          <a:ln cap="flat" cmpd="sng" w="28575">
            <a:solidFill>
              <a:schemeClr val="dk2"/>
            </a:solidFill>
            <a:prstDash val="solid"/>
            <a:round/>
            <a:headEnd len="med" w="med" type="none"/>
            <a:tailEnd len="med" w="med" type="triangle"/>
          </a:ln>
        </p:spPr>
      </p:cxnSp>
      <p:sp>
        <p:nvSpPr>
          <p:cNvPr id="482" name="Google Shape;482;p57"/>
          <p:cNvSpPr/>
          <p:nvPr/>
        </p:nvSpPr>
        <p:spPr>
          <a:xfrm>
            <a:off x="2985775" y="342900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8"/>
          <p:cNvSpPr txBox="1"/>
          <p:nvPr>
            <p:ph idx="1" type="body"/>
          </p:nvPr>
        </p:nvSpPr>
        <p:spPr>
          <a:xfrm>
            <a:off x="6236429" y="1295400"/>
            <a:ext cx="5553900" cy="48309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GB" sz="2400" u="sng">
                <a:solidFill>
                  <a:schemeClr val="lt1"/>
                </a:solidFill>
              </a:rPr>
              <a:t>Test_c.c:</a:t>
            </a:r>
            <a:endParaRPr sz="2400" u="sng">
              <a:solidFill>
                <a:schemeClr val="lt1"/>
              </a:solidFill>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void Foo(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handle_t IDL_handle,</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int number,</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unsigned char *message)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a:t>
            </a:r>
            <a:r>
              <a:rPr lang="en-GB" sz="2400">
                <a:solidFill>
                  <a:srgbClr val="FF9933"/>
                </a:solidFill>
                <a:latin typeface="Consolas"/>
                <a:ea typeface="Consolas"/>
                <a:cs typeface="Consolas"/>
                <a:sym typeface="Consolas"/>
              </a:rPr>
              <a:t>NdrClientCall3</a:t>
            </a:r>
            <a:r>
              <a:rPr lang="en-GB"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GB" sz="2400">
                <a:solidFill>
                  <a:schemeClr val="lt1"/>
                </a:solidFill>
                <a:latin typeface="Consolas"/>
                <a:ea typeface="Consolas"/>
                <a:cs typeface="Consolas"/>
                <a:sym typeface="Consolas"/>
              </a:rPr>
              <a:t>  (PMIDL_STUBLESS_PROXY_INFO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)&amp;Test_ProxyInfo, </a:t>
            </a:r>
            <a:r>
              <a:rPr lang="en-GB" sz="2400">
                <a:solidFill>
                  <a:schemeClr val="lt2"/>
                </a:solidFill>
                <a:latin typeface="Consolas"/>
                <a:ea typeface="Consolas"/>
                <a:cs typeface="Consolas"/>
                <a:sym typeface="Consolas"/>
              </a:rPr>
              <a:t>0</a:t>
            </a:r>
            <a:r>
              <a:rPr lang="en-GB" sz="2400">
                <a:solidFill>
                  <a:schemeClr val="lt1"/>
                </a:solidFill>
                <a:latin typeface="Consolas"/>
                <a:ea typeface="Consolas"/>
                <a:cs typeface="Consolas"/>
                <a:sym typeface="Consolas"/>
              </a:rPr>
              <a:t>, 0,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IDL_handle, number, message);  </a:t>
            </a:r>
            <a:endParaRPr sz="2400">
              <a:solidFill>
                <a:schemeClr val="lt1"/>
              </a:solidFill>
              <a:latin typeface="Consolas"/>
              <a:ea typeface="Consolas"/>
              <a:cs typeface="Consolas"/>
              <a:sym typeface="Consolas"/>
            </a:endParaRPr>
          </a:p>
          <a:p>
            <a:pPr indent="0" lvl="0" marL="0" rtl="0" algn="l">
              <a:lnSpc>
                <a:spcPct val="100000"/>
              </a:lnSpc>
              <a:spcBef>
                <a:spcPts val="1000"/>
              </a:spcBef>
              <a:spcAft>
                <a:spcPts val="0"/>
              </a:spcAft>
              <a:buNone/>
            </a:pPr>
            <a:r>
              <a:rPr lang="en-GB"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p:txBody>
      </p:sp>
      <p:sp>
        <p:nvSpPr>
          <p:cNvPr id="489" name="Google Shape;489;p5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Zooming In</a:t>
            </a:r>
            <a:endParaRPr/>
          </a:p>
        </p:txBody>
      </p:sp>
      <p:sp>
        <p:nvSpPr>
          <p:cNvPr id="490" name="Google Shape;490;p58"/>
          <p:cNvSpPr txBox="1"/>
          <p:nvPr>
            <p:ph idx="1" type="body"/>
          </p:nvPr>
        </p:nvSpPr>
        <p:spPr>
          <a:xfrm>
            <a:off x="682525" y="1295400"/>
            <a:ext cx="5553900" cy="16944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sz="2400" u="sng">
                <a:solidFill>
                  <a:schemeClr val="lt1"/>
                </a:solidFill>
              </a:rPr>
              <a:t>IDL:</a:t>
            </a:r>
            <a:endParaRPr sz="2400" u="sng">
              <a:solidFill>
                <a:schemeClr val="lt1"/>
              </a:solidFill>
            </a:endParaRPr>
          </a:p>
          <a:p>
            <a:pPr indent="0" lvl="0" marL="0" rtl="0" algn="l">
              <a:spcBef>
                <a:spcPts val="500"/>
              </a:spcBef>
              <a:spcAft>
                <a:spcPts val="0"/>
              </a:spcAft>
              <a:buNone/>
            </a:pPr>
            <a:r>
              <a:rPr lang="en-GB" sz="2400">
                <a:solidFill>
                  <a:schemeClr val="lt1"/>
                </a:solidFill>
                <a:latin typeface="Consolas"/>
                <a:ea typeface="Consolas"/>
                <a:cs typeface="Consolas"/>
                <a:sym typeface="Consolas"/>
              </a:rPr>
              <a:t>void </a:t>
            </a:r>
            <a:r>
              <a:rPr lang="en-GB" sz="2400">
                <a:solidFill>
                  <a:schemeClr val="lt2"/>
                </a:solidFill>
                <a:latin typeface="Consolas"/>
                <a:ea typeface="Consolas"/>
                <a:cs typeface="Consolas"/>
                <a:sym typeface="Consolas"/>
              </a:rPr>
              <a:t>Foo</a:t>
            </a:r>
            <a:r>
              <a:rPr lang="en-GB" sz="2400">
                <a:solidFill>
                  <a:schemeClr val="lt1"/>
                </a:solidFill>
                <a:latin typeface="Consolas"/>
                <a:ea typeface="Consolas"/>
                <a:cs typeface="Consolas"/>
                <a:sym typeface="Consolas"/>
              </a:rPr>
              <a:t>([in] int number,  </a:t>
            </a:r>
            <a:br>
              <a:rPr lang="en-GB" sz="2400">
                <a:solidFill>
                  <a:schemeClr val="lt1"/>
                </a:solidFill>
                <a:latin typeface="Consolas"/>
                <a:ea typeface="Consolas"/>
                <a:cs typeface="Consolas"/>
                <a:sym typeface="Consolas"/>
              </a:rPr>
            </a:br>
            <a:r>
              <a:rPr lang="en-GB" sz="2400">
                <a:solidFill>
                  <a:schemeClr val="lt1"/>
                </a:solidFill>
                <a:latin typeface="Consolas"/>
                <a:ea typeface="Consolas"/>
                <a:cs typeface="Consolas"/>
                <a:sym typeface="Consolas"/>
              </a:rPr>
              <a:t>         [in] char* message);</a:t>
            </a:r>
            <a:endParaRPr sz="2400">
              <a:solidFill>
                <a:schemeClr val="lt1"/>
              </a:solidFill>
              <a:latin typeface="Consolas"/>
              <a:ea typeface="Consolas"/>
              <a:cs typeface="Consolas"/>
              <a:sym typeface="Consolas"/>
            </a:endParaRPr>
          </a:p>
        </p:txBody>
      </p:sp>
      <p:sp>
        <p:nvSpPr>
          <p:cNvPr id="491" name="Google Shape;491;p58"/>
          <p:cNvSpPr/>
          <p:nvPr/>
        </p:nvSpPr>
        <p:spPr>
          <a:xfrm>
            <a:off x="273275" y="4262825"/>
            <a:ext cx="3575100" cy="25953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Lato"/>
                <a:ea typeface="Lato"/>
                <a:cs typeface="Lato"/>
                <a:sym typeface="Lato"/>
              </a:rPr>
              <a:t>Client</a:t>
            </a:r>
            <a:endParaRPr sz="2400">
              <a:latin typeface="Lato"/>
              <a:ea typeface="Lato"/>
              <a:cs typeface="Lato"/>
              <a:sym typeface="Lato"/>
            </a:endParaRPr>
          </a:p>
        </p:txBody>
      </p:sp>
      <p:sp>
        <p:nvSpPr>
          <p:cNvPr id="492" name="Google Shape;492;p58"/>
          <p:cNvSpPr/>
          <p:nvPr/>
        </p:nvSpPr>
        <p:spPr>
          <a:xfrm>
            <a:off x="601950" y="5080500"/>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Foo(5, “hello”)</a:t>
            </a:r>
            <a:endParaRPr sz="1800">
              <a:latin typeface="Consolas"/>
              <a:ea typeface="Consolas"/>
              <a:cs typeface="Consolas"/>
              <a:sym typeface="Consolas"/>
            </a:endParaRPr>
          </a:p>
        </p:txBody>
      </p:sp>
      <p:sp>
        <p:nvSpPr>
          <p:cNvPr id="493" name="Google Shape;493;p58"/>
          <p:cNvSpPr/>
          <p:nvPr/>
        </p:nvSpPr>
        <p:spPr>
          <a:xfrm>
            <a:off x="601950" y="5916501"/>
            <a:ext cx="2917800" cy="658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nsolas"/>
                <a:ea typeface="Consolas"/>
                <a:cs typeface="Consolas"/>
                <a:sym typeface="Consolas"/>
              </a:rPr>
              <a:t>NdrClientCall3()</a:t>
            </a:r>
            <a:endParaRPr sz="1800">
              <a:latin typeface="Consolas"/>
              <a:ea typeface="Consolas"/>
              <a:cs typeface="Consolas"/>
              <a:sym typeface="Consolas"/>
            </a:endParaRPr>
          </a:p>
        </p:txBody>
      </p:sp>
      <p:cxnSp>
        <p:nvCxnSpPr>
          <p:cNvPr id="494" name="Google Shape;494;p58"/>
          <p:cNvCxnSpPr>
            <a:stCxn id="492" idx="2"/>
            <a:endCxn id="493" idx="0"/>
          </p:cNvCxnSpPr>
          <p:nvPr/>
        </p:nvCxnSpPr>
        <p:spPr>
          <a:xfrm>
            <a:off x="2060850" y="5738700"/>
            <a:ext cx="0" cy="177900"/>
          </a:xfrm>
          <a:prstGeom prst="straightConnector1">
            <a:avLst/>
          </a:prstGeom>
          <a:noFill/>
          <a:ln cap="flat" cmpd="sng" w="9525">
            <a:solidFill>
              <a:schemeClr val="lt1"/>
            </a:solidFill>
            <a:prstDash val="solid"/>
            <a:round/>
            <a:headEnd len="med" w="med" type="none"/>
            <a:tailEnd len="med" w="med" type="triangle"/>
          </a:ln>
        </p:spPr>
      </p:cxnSp>
      <p:cxnSp>
        <p:nvCxnSpPr>
          <p:cNvPr id="495" name="Google Shape;495;p58"/>
          <p:cNvCxnSpPr>
            <a:stCxn id="490" idx="2"/>
            <a:endCxn id="496" idx="1"/>
          </p:cNvCxnSpPr>
          <p:nvPr/>
        </p:nvCxnSpPr>
        <p:spPr>
          <a:xfrm flipH="1" rot="-5400000">
            <a:off x="4487425" y="1961850"/>
            <a:ext cx="721200" cy="2777100"/>
          </a:xfrm>
          <a:prstGeom prst="bentConnector2">
            <a:avLst/>
          </a:prstGeom>
          <a:noFill/>
          <a:ln cap="flat" cmpd="sng" w="28575">
            <a:solidFill>
              <a:schemeClr val="dk2"/>
            </a:solidFill>
            <a:prstDash val="solid"/>
            <a:round/>
            <a:headEnd len="med" w="med" type="none"/>
            <a:tailEnd len="med" w="med" type="triangle"/>
          </a:ln>
        </p:spPr>
      </p:cxnSp>
      <p:sp>
        <p:nvSpPr>
          <p:cNvPr id="497" name="Google Shape;497;p58"/>
          <p:cNvSpPr/>
          <p:nvPr/>
        </p:nvSpPr>
        <p:spPr>
          <a:xfrm>
            <a:off x="2985775" y="3429000"/>
            <a:ext cx="947400" cy="400200"/>
          </a:xfrm>
          <a:prstGeom prst="flowChartAlternateProcess">
            <a:avLst/>
          </a:prstGeom>
          <a:solidFill>
            <a:srgbClr val="3C3C3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chemeClr val="lt1"/>
                </a:solidFill>
                <a:latin typeface="Consolas"/>
                <a:ea typeface="Consolas"/>
                <a:cs typeface="Consolas"/>
                <a:sym typeface="Consolas"/>
              </a:rPr>
              <a:t>MIDL.exe</a:t>
            </a:r>
            <a:endParaRPr b="1" sz="1100">
              <a:solidFill>
                <a:schemeClr val="lt1"/>
              </a:solidFill>
              <a:latin typeface="Consolas"/>
              <a:ea typeface="Consolas"/>
              <a:cs typeface="Consolas"/>
              <a:sym typeface="Consolas"/>
            </a:endParaRPr>
          </a:p>
        </p:txBody>
      </p:sp>
      <p:sp>
        <p:nvSpPr>
          <p:cNvPr id="498" name="Google Shape;498;p58"/>
          <p:cNvSpPr/>
          <p:nvPr/>
        </p:nvSpPr>
        <p:spPr>
          <a:xfrm>
            <a:off x="9463050" y="5181375"/>
            <a:ext cx="631500" cy="45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
          <p:cNvSpPr/>
          <p:nvPr/>
        </p:nvSpPr>
        <p:spPr>
          <a:xfrm>
            <a:off x="9305100" y="6119700"/>
            <a:ext cx="947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Lato"/>
                <a:ea typeface="Lato"/>
                <a:cs typeface="Lato"/>
                <a:sym typeface="Lato"/>
              </a:rPr>
              <a:t>Opnum</a:t>
            </a:r>
            <a:endParaRPr sz="1800">
              <a:solidFill>
                <a:schemeClr val="lt1"/>
              </a:solidFill>
              <a:latin typeface="Lato"/>
              <a:ea typeface="Lato"/>
              <a:cs typeface="Lato"/>
              <a:sym typeface="Lato"/>
            </a:endParaRPr>
          </a:p>
        </p:txBody>
      </p:sp>
      <p:cxnSp>
        <p:nvCxnSpPr>
          <p:cNvPr id="500" name="Google Shape;500;p58"/>
          <p:cNvCxnSpPr>
            <a:stCxn id="498" idx="2"/>
            <a:endCxn id="499" idx="0"/>
          </p:cNvCxnSpPr>
          <p:nvPr/>
        </p:nvCxnSpPr>
        <p:spPr>
          <a:xfrm>
            <a:off x="9778800" y="5638575"/>
            <a:ext cx="0" cy="481200"/>
          </a:xfrm>
          <a:prstGeom prst="straightConnector1">
            <a:avLst/>
          </a:prstGeom>
          <a:noFill/>
          <a:ln cap="flat" cmpd="sng" w="28575">
            <a:solidFill>
              <a:schemeClr val="dk2"/>
            </a:solidFill>
            <a:prstDash val="solid"/>
            <a:round/>
            <a:headEnd len="med" w="med" type="stealth"/>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Quick Recap</a:t>
            </a:r>
            <a:endParaRPr/>
          </a:p>
        </p:txBody>
      </p:sp>
      <p:sp>
        <p:nvSpPr>
          <p:cNvPr id="507" name="Google Shape;507;p5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1"/>
              </a:buClr>
              <a:buSzPts val="1900"/>
              <a:buChar char="🗹"/>
            </a:pPr>
            <a:r>
              <a:rPr lang="en-GB">
                <a:solidFill>
                  <a:schemeClr val="lt1"/>
                </a:solidFill>
              </a:rPr>
              <a:t>Interface – describes server functionality 		[UUID]</a:t>
            </a:r>
            <a:endParaRPr>
              <a:solidFill>
                <a:schemeClr val="lt1"/>
              </a:solidFill>
            </a:endParaRPr>
          </a:p>
          <a:p>
            <a:pPr indent="-349250" lvl="0" marL="457200" rtl="0" algn="l">
              <a:lnSpc>
                <a:spcPct val="150000"/>
              </a:lnSpc>
              <a:spcBef>
                <a:spcPts val="0"/>
              </a:spcBef>
              <a:spcAft>
                <a:spcPts val="0"/>
              </a:spcAft>
              <a:buClr>
                <a:schemeClr val="lt1"/>
              </a:buClr>
              <a:buSzPts val="1900"/>
              <a:buChar char="🗹"/>
            </a:pPr>
            <a:r>
              <a:rPr lang="en-GB">
                <a:solidFill>
                  <a:schemeClr val="lt1"/>
                </a:solidFill>
              </a:rPr>
              <a:t>Transport – the communication medium 		[protocol sequence]</a:t>
            </a:r>
            <a:endParaRPr>
              <a:solidFill>
                <a:schemeClr val="lt1"/>
              </a:solidFill>
            </a:endParaRPr>
          </a:p>
          <a:p>
            <a:pPr indent="-349250" lvl="0" marL="457200" rtl="0" algn="l">
              <a:lnSpc>
                <a:spcPct val="150000"/>
              </a:lnSpc>
              <a:spcBef>
                <a:spcPts val="0"/>
              </a:spcBef>
              <a:spcAft>
                <a:spcPts val="0"/>
              </a:spcAft>
              <a:buClr>
                <a:schemeClr val="lt1"/>
              </a:buClr>
              <a:buSzPts val="1900"/>
              <a:buChar char="🗹"/>
            </a:pPr>
            <a:r>
              <a:rPr lang="en-GB">
                <a:solidFill>
                  <a:schemeClr val="lt1"/>
                </a:solidFill>
              </a:rPr>
              <a:t>Endpoint – destination to connect to 			[port, pipe name, etc.]</a:t>
            </a:r>
            <a:endParaRPr>
              <a:solidFill>
                <a:schemeClr val="lt1"/>
              </a:solidFill>
            </a:endParaRPr>
          </a:p>
          <a:p>
            <a:pPr indent="-349250" lvl="0" marL="457200" rtl="0" algn="l">
              <a:lnSpc>
                <a:spcPct val="150000"/>
              </a:lnSpc>
              <a:spcBef>
                <a:spcPts val="0"/>
              </a:spcBef>
              <a:spcAft>
                <a:spcPts val="0"/>
              </a:spcAft>
              <a:buClr>
                <a:schemeClr val="lt1"/>
              </a:buClr>
              <a:buSzPts val="1900"/>
              <a:buChar char="🗹"/>
            </a:pPr>
            <a:r>
              <a:rPr lang="en-GB">
                <a:solidFill>
                  <a:schemeClr val="lt1"/>
                </a:solidFill>
              </a:rPr>
              <a:t>Binding – represents a client-server session 	[binding handle]</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idx="1" type="body"/>
          </p:nvPr>
        </p:nvSpPr>
        <p:spPr>
          <a:xfrm>
            <a:off x="1543050" y="2985612"/>
            <a:ext cx="9105900" cy="8868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b="1" lang="en-GB" sz="4800">
                <a:solidFill>
                  <a:schemeClr val="lt1"/>
                </a:solidFill>
                <a:latin typeface="Lato"/>
                <a:ea typeface="Lato"/>
                <a:cs typeface="Lato"/>
                <a:sym typeface="Lato"/>
              </a:rPr>
              <a:t>RPC Visibility</a:t>
            </a:r>
            <a:endParaRPr b="1" sz="48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ETW</a:t>
            </a:r>
            <a:endParaRPr/>
          </a:p>
        </p:txBody>
      </p:sp>
      <p:sp>
        <p:nvSpPr>
          <p:cNvPr id="520" name="Google Shape;520;p61"/>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Clr>
                <a:schemeClr val="lt2"/>
              </a:buClr>
              <a:buSzPts val="1900"/>
              <a:buChar char="●"/>
            </a:pPr>
            <a:r>
              <a:rPr lang="en-GB"/>
              <a:t>Event Tracing for Windows (</a:t>
            </a:r>
            <a:r>
              <a:rPr lang="en-GB" u="sng">
                <a:solidFill>
                  <a:schemeClr val="hlink"/>
                </a:solidFill>
                <a:hlinkClick r:id="rId3"/>
              </a:rPr>
              <a:t>ETW</a:t>
            </a:r>
            <a:r>
              <a:rPr lang="en-GB"/>
              <a:t>) is a built-in tracing and logging mechanism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ETW</a:t>
            </a:r>
            <a:endParaRPr/>
          </a:p>
        </p:txBody>
      </p:sp>
      <p:sp>
        <p:nvSpPr>
          <p:cNvPr id="527" name="Google Shape;527;p6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Clr>
                <a:schemeClr val="lt2"/>
              </a:buClr>
              <a:buSzPts val="1900"/>
              <a:buChar char="●"/>
            </a:pPr>
            <a:r>
              <a:rPr lang="en-GB"/>
              <a:t>Event Tracing for Windows (</a:t>
            </a:r>
            <a:r>
              <a:rPr lang="en-GB" u="sng">
                <a:solidFill>
                  <a:schemeClr val="hlink"/>
                </a:solidFill>
                <a:hlinkClick r:id="rId3"/>
              </a:rPr>
              <a:t>ETW</a:t>
            </a:r>
            <a:r>
              <a:rPr lang="en-GB"/>
              <a:t>) is a built-in tracing and logging mechanism</a:t>
            </a:r>
            <a:endParaRPr/>
          </a:p>
          <a:p>
            <a:pPr indent="-349250" lvl="0" marL="457200" rtl="0" algn="l">
              <a:spcBef>
                <a:spcPts val="1000"/>
              </a:spcBef>
              <a:spcAft>
                <a:spcPts val="0"/>
              </a:spcAft>
              <a:buClr>
                <a:schemeClr val="lt2"/>
              </a:buClr>
              <a:buSzPts val="1900"/>
              <a:buChar char="●"/>
            </a:pPr>
            <a:r>
              <a:rPr lang="en-GB">
                <a:solidFill>
                  <a:schemeClr val="lt1"/>
                </a:solidFill>
              </a:rPr>
              <a:t>Provider-consumer model</a:t>
            </a:r>
            <a:endParaRPr>
              <a:solidFill>
                <a:schemeClr val="lt1"/>
              </a:solidFill>
            </a:endParaRPr>
          </a:p>
          <a:p>
            <a:pPr indent="-330200" lvl="1" marL="914400" rtl="0" algn="l">
              <a:spcBef>
                <a:spcPts val="1000"/>
              </a:spcBef>
              <a:spcAft>
                <a:spcPts val="0"/>
              </a:spcAft>
              <a:buSzPts val="1600"/>
              <a:buChar char="○"/>
            </a:pPr>
            <a:r>
              <a:rPr lang="en-GB"/>
              <a:t>Providers define a </a:t>
            </a:r>
            <a:r>
              <a:rPr lang="en-GB" u="sng">
                <a:solidFill>
                  <a:schemeClr val="dk2"/>
                </a:solidFill>
                <a:hlinkClick r:id="rId4">
                  <a:extLst>
                    <a:ext uri="{A12FA001-AC4F-418D-AE19-62706E023703}">
                      <ahyp:hlinkClr val="tx"/>
                    </a:ext>
                  </a:extLst>
                </a:hlinkClick>
              </a:rPr>
              <a:t>schema</a:t>
            </a:r>
            <a:r>
              <a:rPr lang="en-GB"/>
              <a:t> for their events so consumers can parse them</a:t>
            </a:r>
            <a:endParaRPr/>
          </a:p>
          <a:p>
            <a:pPr indent="-330200" lvl="1" marL="914400" rtl="0" algn="l">
              <a:spcBef>
                <a:spcPts val="1000"/>
              </a:spcBef>
              <a:spcAft>
                <a:spcPts val="0"/>
              </a:spcAft>
              <a:buSzPts val="1600"/>
              <a:buChar char="○"/>
            </a:pPr>
            <a:r>
              <a:rPr lang="en-GB"/>
              <a:t>Both providers and consumers need to register with the ETW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ETW</a:t>
            </a:r>
            <a:endParaRPr/>
          </a:p>
        </p:txBody>
      </p:sp>
      <p:sp>
        <p:nvSpPr>
          <p:cNvPr id="534" name="Google Shape;534;p6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Clr>
                <a:schemeClr val="lt2"/>
              </a:buClr>
              <a:buSzPts val="1900"/>
              <a:buChar char="●"/>
            </a:pPr>
            <a:r>
              <a:rPr lang="en-GB"/>
              <a:t>Event Tracing for Windows (</a:t>
            </a:r>
            <a:r>
              <a:rPr lang="en-GB" u="sng">
                <a:solidFill>
                  <a:schemeClr val="hlink"/>
                </a:solidFill>
                <a:hlinkClick r:id="rId3"/>
              </a:rPr>
              <a:t>ETW</a:t>
            </a:r>
            <a:r>
              <a:rPr lang="en-GB"/>
              <a:t>) is a built-in tracing and logging mechanism</a:t>
            </a:r>
            <a:endParaRPr/>
          </a:p>
          <a:p>
            <a:pPr indent="-349250" lvl="0" marL="457200" rtl="0" algn="l">
              <a:spcBef>
                <a:spcPts val="1000"/>
              </a:spcBef>
              <a:spcAft>
                <a:spcPts val="0"/>
              </a:spcAft>
              <a:buClr>
                <a:schemeClr val="lt2"/>
              </a:buClr>
              <a:buSzPts val="1900"/>
              <a:buChar char="●"/>
            </a:pPr>
            <a:r>
              <a:rPr lang="en-GB"/>
              <a:t>Provider-consumer model</a:t>
            </a:r>
            <a:endParaRPr/>
          </a:p>
          <a:p>
            <a:pPr indent="-330200" lvl="1" marL="914400" rtl="0" algn="l">
              <a:spcBef>
                <a:spcPts val="1000"/>
              </a:spcBef>
              <a:spcAft>
                <a:spcPts val="0"/>
              </a:spcAft>
              <a:buSzPts val="1600"/>
              <a:buChar char="○"/>
            </a:pPr>
            <a:r>
              <a:rPr lang="en-GB"/>
              <a:t>Providers define a </a:t>
            </a:r>
            <a:r>
              <a:rPr lang="en-GB" u="sng">
                <a:solidFill>
                  <a:schemeClr val="hlink"/>
                </a:solidFill>
                <a:hlinkClick r:id="rId4"/>
              </a:rPr>
              <a:t>schema</a:t>
            </a:r>
            <a:r>
              <a:rPr lang="en-GB"/>
              <a:t> for their events so consumers can parse them</a:t>
            </a:r>
            <a:endParaRPr/>
          </a:p>
          <a:p>
            <a:pPr indent="-330200" lvl="1" marL="914400" rtl="0" algn="l">
              <a:spcBef>
                <a:spcPts val="1000"/>
              </a:spcBef>
              <a:spcAft>
                <a:spcPts val="0"/>
              </a:spcAft>
              <a:buSzPts val="1600"/>
              <a:buChar char="○"/>
            </a:pPr>
            <a:r>
              <a:rPr lang="en-GB"/>
              <a:t>Both providers and consumers need to register with the ETW</a:t>
            </a:r>
            <a:endParaRPr/>
          </a:p>
          <a:p>
            <a:pPr indent="-349250" lvl="0" marL="457200" rtl="0" algn="l">
              <a:spcBef>
                <a:spcPts val="1000"/>
              </a:spcBef>
              <a:spcAft>
                <a:spcPts val="0"/>
              </a:spcAft>
              <a:buClr>
                <a:schemeClr val="lt2"/>
              </a:buClr>
              <a:buSzPts val="1900"/>
              <a:buChar char="●"/>
            </a:pPr>
            <a:r>
              <a:rPr lang="en-GB"/>
              <a:t>UM logic implemented in ntdll, transfers control to kernel</a:t>
            </a:r>
            <a:endParaRPr/>
          </a:p>
          <a:p>
            <a:pPr indent="0" lvl="0" marL="45720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541" name="Google Shape;541;p64"/>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542" name="Google Shape;542;p64"/>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543" name="Google Shape;543;p64"/>
          <p:cNvCxnSpPr>
            <a:stCxn id="541" idx="2"/>
            <a:endCxn id="542" idx="0"/>
          </p:cNvCxnSpPr>
          <p:nvPr/>
        </p:nvCxnSpPr>
        <p:spPr>
          <a:xfrm>
            <a:off x="2848738" y="2836738"/>
            <a:ext cx="3615600" cy="1516200"/>
          </a:xfrm>
          <a:prstGeom prst="straightConnector1">
            <a:avLst/>
          </a:prstGeom>
          <a:noFill/>
          <a:ln cap="flat" cmpd="sng" w="28575">
            <a:solidFill>
              <a:srgbClr val="009CDE"/>
            </a:solidFill>
            <a:prstDash val="solid"/>
            <a:round/>
            <a:headEnd len="med" w="med" type="none"/>
            <a:tailEnd len="med" w="med" type="triangle"/>
          </a:ln>
        </p:spPr>
      </p:cxnSp>
      <p:sp>
        <p:nvSpPr>
          <p:cNvPr id="544" name="Google Shape;544;p64"/>
          <p:cNvSpPr txBox="1"/>
          <p:nvPr/>
        </p:nvSpPr>
        <p:spPr>
          <a:xfrm>
            <a:off x="1984925" y="3121200"/>
            <a:ext cx="6211200" cy="431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EtwEventRegister(DEADBEEF-BAAD-DEAD-BEEF-BAADF00D)</a:t>
            </a:r>
            <a:endParaRPr sz="1600">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nvSpPr>
        <p:spPr>
          <a:xfrm>
            <a:off x="2904000" y="3004200"/>
            <a:ext cx="6384000" cy="84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b="1" lang="en-GB" sz="4800">
                <a:solidFill>
                  <a:schemeClr val="lt1"/>
                </a:solidFill>
                <a:latin typeface="Lato"/>
                <a:ea typeface="Lato"/>
                <a:cs typeface="Lato"/>
                <a:sym typeface="Lato"/>
              </a:rPr>
              <a:t>#define RPC</a:t>
            </a:r>
            <a:endParaRPr b="1" sz="48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551" name="Google Shape;551;p65"/>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552" name="Google Shape;552;p65"/>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553" name="Google Shape;553;p65"/>
          <p:cNvCxnSpPr>
            <a:stCxn id="551" idx="2"/>
            <a:endCxn id="552" idx="0"/>
          </p:cNvCxnSpPr>
          <p:nvPr/>
        </p:nvCxnSpPr>
        <p:spPr>
          <a:xfrm>
            <a:off x="2848738" y="2836738"/>
            <a:ext cx="3615600" cy="1516200"/>
          </a:xfrm>
          <a:prstGeom prst="straightConnector1">
            <a:avLst/>
          </a:prstGeom>
          <a:noFill/>
          <a:ln cap="flat" cmpd="sng" w="28575">
            <a:solidFill>
              <a:srgbClr val="009CDE"/>
            </a:solidFill>
            <a:prstDash val="solid"/>
            <a:round/>
            <a:headEnd len="med" w="med" type="triangle"/>
            <a:tailEnd len="med" w="med" type="none"/>
          </a:ln>
        </p:spPr>
      </p:cxnSp>
      <p:sp>
        <p:nvSpPr>
          <p:cNvPr id="554" name="Google Shape;554;p65"/>
          <p:cNvSpPr txBox="1"/>
          <p:nvPr/>
        </p:nvSpPr>
        <p:spPr>
          <a:xfrm>
            <a:off x="3661325" y="3132350"/>
            <a:ext cx="13251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RegHandle</a:t>
            </a:r>
            <a:endParaRPr sz="16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561" name="Google Shape;561;p66"/>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562" name="Google Shape;562;p66"/>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563" name="Google Shape;563;p66"/>
          <p:cNvCxnSpPr>
            <a:stCxn id="561" idx="2"/>
            <a:endCxn id="562" idx="0"/>
          </p:cNvCxnSpPr>
          <p:nvPr/>
        </p:nvCxnSpPr>
        <p:spPr>
          <a:xfrm>
            <a:off x="2848738" y="2836738"/>
            <a:ext cx="3615600" cy="1516200"/>
          </a:xfrm>
          <a:prstGeom prst="straightConnector1">
            <a:avLst/>
          </a:prstGeom>
          <a:noFill/>
          <a:ln cap="flat" cmpd="sng" w="28575">
            <a:solidFill>
              <a:srgbClr val="009CDE"/>
            </a:solidFill>
            <a:prstDash val="solid"/>
            <a:round/>
            <a:headEnd len="med" w="med" type="none"/>
            <a:tailEnd len="med" w="med" type="triangle"/>
          </a:ln>
        </p:spPr>
      </p:cxnSp>
      <p:sp>
        <p:nvSpPr>
          <p:cNvPr id="564" name="Google Shape;564;p66"/>
          <p:cNvSpPr txBox="1"/>
          <p:nvPr/>
        </p:nvSpPr>
        <p:spPr>
          <a:xfrm>
            <a:off x="1984925" y="3121200"/>
            <a:ext cx="4479300" cy="431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EventWrite(RegHandle, &lt;event_data&gt;)</a:t>
            </a:r>
            <a:endParaRPr sz="16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571" name="Google Shape;571;p67"/>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572" name="Google Shape;572;p67"/>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573" name="Google Shape;573;p67"/>
          <p:cNvCxnSpPr>
            <a:stCxn id="572" idx="0"/>
            <a:endCxn id="574" idx="4"/>
          </p:cNvCxnSpPr>
          <p:nvPr/>
        </p:nvCxnSpPr>
        <p:spPr>
          <a:xfrm flipH="1" rot="10800000">
            <a:off x="6464220" y="3063350"/>
            <a:ext cx="2713200" cy="1289700"/>
          </a:xfrm>
          <a:prstGeom prst="straightConnector1">
            <a:avLst/>
          </a:prstGeom>
          <a:noFill/>
          <a:ln cap="flat" cmpd="sng" w="28575">
            <a:solidFill>
              <a:srgbClr val="009CDE"/>
            </a:solidFill>
            <a:prstDash val="solid"/>
            <a:round/>
            <a:headEnd len="med" w="med" type="none"/>
            <a:tailEnd len="med" w="med" type="triangle"/>
          </a:ln>
        </p:spPr>
      </p:cxnSp>
      <p:sp>
        <p:nvSpPr>
          <p:cNvPr id="575" name="Google Shape;575;p67"/>
          <p:cNvSpPr txBox="1"/>
          <p:nvPr/>
        </p:nvSpPr>
        <p:spPr>
          <a:xfrm>
            <a:off x="6874725" y="3492675"/>
            <a:ext cx="1936800" cy="431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&lt;event_data&gt;</a:t>
            </a:r>
            <a:endParaRPr sz="1600">
              <a:solidFill>
                <a:srgbClr val="FFFFFF"/>
              </a:solidFill>
              <a:latin typeface="Consolas"/>
              <a:ea typeface="Consolas"/>
              <a:cs typeface="Consolas"/>
              <a:sym typeface="Consolas"/>
            </a:endParaRPr>
          </a:p>
        </p:txBody>
      </p:sp>
      <p:sp>
        <p:nvSpPr>
          <p:cNvPr id="574" name="Google Shape;574;p67"/>
          <p:cNvSpPr/>
          <p:nvPr/>
        </p:nvSpPr>
        <p:spPr>
          <a:xfrm>
            <a:off x="8296500" y="1806690"/>
            <a:ext cx="1761900" cy="1256700"/>
          </a:xfrm>
          <a:prstGeom prst="ellipse">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67"/>
          <p:cNvGrpSpPr/>
          <p:nvPr/>
        </p:nvGrpSpPr>
        <p:grpSpPr>
          <a:xfrm>
            <a:off x="8523590" y="2031719"/>
            <a:ext cx="462744" cy="335091"/>
            <a:chOff x="2471850" y="4099925"/>
            <a:chExt cx="1650300" cy="1360500"/>
          </a:xfrm>
        </p:grpSpPr>
        <p:sp>
          <p:nvSpPr>
            <p:cNvPr id="577" name="Google Shape;577;p67"/>
            <p:cNvSpPr/>
            <p:nvPr/>
          </p:nvSpPr>
          <p:spPr>
            <a:xfrm>
              <a:off x="2471850" y="4099925"/>
              <a:ext cx="1650300" cy="13605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7"/>
            <p:cNvSpPr/>
            <p:nvPr/>
          </p:nvSpPr>
          <p:spPr>
            <a:xfrm>
              <a:off x="3133800" y="4330325"/>
              <a:ext cx="326400" cy="938700"/>
            </a:xfrm>
            <a:prstGeom prst="pie">
              <a:avLst>
                <a:gd fmla="val 5363982"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7"/>
            <p:cNvSpPr/>
            <p:nvPr/>
          </p:nvSpPr>
          <p:spPr>
            <a:xfrm rot="10800000">
              <a:off x="3141625" y="4330325"/>
              <a:ext cx="326400" cy="938700"/>
            </a:xfrm>
            <a:prstGeom prst="pie">
              <a:avLst>
                <a:gd fmla="val 5363982"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67"/>
          <p:cNvGrpSpPr/>
          <p:nvPr/>
        </p:nvGrpSpPr>
        <p:grpSpPr>
          <a:xfrm>
            <a:off x="9158427" y="2031719"/>
            <a:ext cx="462744" cy="335091"/>
            <a:chOff x="2471850" y="4099925"/>
            <a:chExt cx="1650300" cy="1360500"/>
          </a:xfrm>
        </p:grpSpPr>
        <p:sp>
          <p:nvSpPr>
            <p:cNvPr id="581" name="Google Shape;581;p67"/>
            <p:cNvSpPr/>
            <p:nvPr/>
          </p:nvSpPr>
          <p:spPr>
            <a:xfrm>
              <a:off x="2471850" y="4099925"/>
              <a:ext cx="1650300" cy="13605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7"/>
            <p:cNvSpPr/>
            <p:nvPr/>
          </p:nvSpPr>
          <p:spPr>
            <a:xfrm>
              <a:off x="3133800" y="4330325"/>
              <a:ext cx="326400" cy="938700"/>
            </a:xfrm>
            <a:prstGeom prst="pie">
              <a:avLst>
                <a:gd fmla="val 5363982"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7"/>
            <p:cNvSpPr/>
            <p:nvPr/>
          </p:nvSpPr>
          <p:spPr>
            <a:xfrm rot="10800000">
              <a:off x="3141625" y="4330325"/>
              <a:ext cx="326400" cy="938700"/>
            </a:xfrm>
            <a:prstGeom prst="pie">
              <a:avLst>
                <a:gd fmla="val 5363982"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4" name="Google Shape;584;p67"/>
          <p:cNvCxnSpPr>
            <a:stCxn id="574" idx="1"/>
          </p:cNvCxnSpPr>
          <p:nvPr/>
        </p:nvCxnSpPr>
        <p:spPr>
          <a:xfrm flipH="1" rot="10800000">
            <a:off x="8554524" y="1373630"/>
            <a:ext cx="9000" cy="617100"/>
          </a:xfrm>
          <a:prstGeom prst="straightConnector1">
            <a:avLst/>
          </a:prstGeom>
          <a:noFill/>
          <a:ln cap="flat" cmpd="sng" w="9525">
            <a:solidFill>
              <a:srgbClr val="1C4587"/>
            </a:solidFill>
            <a:prstDash val="solid"/>
            <a:round/>
            <a:headEnd len="med" w="med" type="none"/>
            <a:tailEnd len="med" w="med" type="none"/>
          </a:ln>
        </p:spPr>
      </p:cxnSp>
      <p:cxnSp>
        <p:nvCxnSpPr>
          <p:cNvPr id="585" name="Google Shape;585;p67"/>
          <p:cNvCxnSpPr/>
          <p:nvPr/>
        </p:nvCxnSpPr>
        <p:spPr>
          <a:xfrm>
            <a:off x="8567959" y="1368250"/>
            <a:ext cx="214800" cy="476400"/>
          </a:xfrm>
          <a:prstGeom prst="straightConnector1">
            <a:avLst/>
          </a:prstGeom>
          <a:noFill/>
          <a:ln cap="flat" cmpd="sng" w="9525">
            <a:solidFill>
              <a:srgbClr val="1C4587"/>
            </a:solidFill>
            <a:prstDash val="solid"/>
            <a:round/>
            <a:headEnd len="med" w="med" type="none"/>
            <a:tailEnd len="med" w="med" type="none"/>
          </a:ln>
        </p:spPr>
      </p:cxnSp>
      <p:cxnSp>
        <p:nvCxnSpPr>
          <p:cNvPr id="586" name="Google Shape;586;p67"/>
          <p:cNvCxnSpPr/>
          <p:nvPr/>
        </p:nvCxnSpPr>
        <p:spPr>
          <a:xfrm flipH="1" rot="10800000">
            <a:off x="8592291" y="1572867"/>
            <a:ext cx="25200" cy="337800"/>
          </a:xfrm>
          <a:prstGeom prst="straightConnector1">
            <a:avLst/>
          </a:prstGeom>
          <a:noFill/>
          <a:ln cap="flat" cmpd="sng" w="9525">
            <a:solidFill>
              <a:srgbClr val="1C4587"/>
            </a:solidFill>
            <a:prstDash val="solid"/>
            <a:round/>
            <a:headEnd len="med" w="med" type="none"/>
            <a:tailEnd len="med" w="med" type="none"/>
          </a:ln>
        </p:spPr>
      </p:cxnSp>
      <p:cxnSp>
        <p:nvCxnSpPr>
          <p:cNvPr id="587" name="Google Shape;587;p67"/>
          <p:cNvCxnSpPr/>
          <p:nvPr/>
        </p:nvCxnSpPr>
        <p:spPr>
          <a:xfrm>
            <a:off x="8612374" y="1578051"/>
            <a:ext cx="98700" cy="237300"/>
          </a:xfrm>
          <a:prstGeom prst="straightConnector1">
            <a:avLst/>
          </a:prstGeom>
          <a:noFill/>
          <a:ln cap="flat" cmpd="sng" w="9525">
            <a:solidFill>
              <a:srgbClr val="1C4587"/>
            </a:solidFill>
            <a:prstDash val="solid"/>
            <a:round/>
            <a:headEnd len="med" w="med" type="none"/>
            <a:tailEnd len="med" w="med" type="none"/>
          </a:ln>
        </p:spPr>
      </p:cxnSp>
      <p:cxnSp>
        <p:nvCxnSpPr>
          <p:cNvPr id="588" name="Google Shape;588;p67"/>
          <p:cNvCxnSpPr/>
          <p:nvPr/>
        </p:nvCxnSpPr>
        <p:spPr>
          <a:xfrm flipH="1" rot="10800000">
            <a:off x="9402064" y="1439794"/>
            <a:ext cx="192600" cy="386700"/>
          </a:xfrm>
          <a:prstGeom prst="straightConnector1">
            <a:avLst/>
          </a:prstGeom>
          <a:noFill/>
          <a:ln cap="flat" cmpd="sng" w="9525">
            <a:solidFill>
              <a:srgbClr val="1C4587"/>
            </a:solidFill>
            <a:prstDash val="solid"/>
            <a:round/>
            <a:headEnd len="med" w="med" type="none"/>
            <a:tailEnd len="med" w="med" type="none"/>
          </a:ln>
        </p:spPr>
      </p:cxnSp>
      <p:cxnSp>
        <p:nvCxnSpPr>
          <p:cNvPr id="589" name="Google Shape;589;p67"/>
          <p:cNvCxnSpPr/>
          <p:nvPr/>
        </p:nvCxnSpPr>
        <p:spPr>
          <a:xfrm>
            <a:off x="9594551" y="1428987"/>
            <a:ext cx="54300" cy="485700"/>
          </a:xfrm>
          <a:prstGeom prst="straightConnector1">
            <a:avLst/>
          </a:prstGeom>
          <a:noFill/>
          <a:ln cap="flat" cmpd="sng" w="9525">
            <a:solidFill>
              <a:srgbClr val="1C4587"/>
            </a:solidFill>
            <a:prstDash val="solid"/>
            <a:round/>
            <a:headEnd len="med" w="med" type="none"/>
            <a:tailEnd len="med" w="med" type="none"/>
          </a:ln>
        </p:spPr>
      </p:cxnSp>
      <p:cxnSp>
        <p:nvCxnSpPr>
          <p:cNvPr id="590" name="Google Shape;590;p67"/>
          <p:cNvCxnSpPr/>
          <p:nvPr/>
        </p:nvCxnSpPr>
        <p:spPr>
          <a:xfrm flipH="1" rot="10800000">
            <a:off x="9476100" y="1600292"/>
            <a:ext cx="93600" cy="198600"/>
          </a:xfrm>
          <a:prstGeom prst="straightConnector1">
            <a:avLst/>
          </a:prstGeom>
          <a:noFill/>
          <a:ln cap="flat" cmpd="sng" w="9525">
            <a:solidFill>
              <a:srgbClr val="1C4587"/>
            </a:solidFill>
            <a:prstDash val="solid"/>
            <a:round/>
            <a:headEnd len="med" w="med" type="none"/>
            <a:tailEnd len="med" w="med" type="none"/>
          </a:ln>
        </p:spPr>
      </p:cxnSp>
      <p:cxnSp>
        <p:nvCxnSpPr>
          <p:cNvPr id="591" name="Google Shape;591;p67"/>
          <p:cNvCxnSpPr/>
          <p:nvPr/>
        </p:nvCxnSpPr>
        <p:spPr>
          <a:xfrm>
            <a:off x="9574811" y="1600132"/>
            <a:ext cx="24900" cy="220800"/>
          </a:xfrm>
          <a:prstGeom prst="straightConnector1">
            <a:avLst/>
          </a:prstGeom>
          <a:noFill/>
          <a:ln cap="flat" cmpd="sng" w="9525">
            <a:solidFill>
              <a:srgbClr val="1C4587"/>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Context is Important</a:t>
            </a:r>
            <a:endParaRPr/>
          </a:p>
        </p:txBody>
      </p:sp>
      <p:sp>
        <p:nvSpPr>
          <p:cNvPr id="598" name="Google Shape;598;p6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Since events need to hop the kernel boundary, it is a waste to send them when no consumers are tracing events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Context is Important</a:t>
            </a:r>
            <a:endParaRPr/>
          </a:p>
        </p:txBody>
      </p:sp>
      <p:sp>
        <p:nvSpPr>
          <p:cNvPr id="605" name="Google Shape;605;p6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Since events need to hop the kernel boundary, it is a waste to send them when no consumers are tracing events</a:t>
            </a:r>
            <a:endParaRPr/>
          </a:p>
          <a:p>
            <a:pPr indent="-349250" lvl="0" marL="457200" rtl="0" algn="l">
              <a:spcBef>
                <a:spcPts val="0"/>
              </a:spcBef>
              <a:spcAft>
                <a:spcPts val="0"/>
              </a:spcAft>
              <a:buClr>
                <a:schemeClr val="lt2"/>
              </a:buClr>
              <a:buSzPts val="1900"/>
              <a:buChar char="●"/>
            </a:pPr>
            <a:r>
              <a:rPr lang="en-GB"/>
              <a:t>Providers can define a callback to the kernel, to be notified about the state of the provider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Context is Important</a:t>
            </a:r>
            <a:endParaRPr/>
          </a:p>
        </p:txBody>
      </p:sp>
      <p:sp>
        <p:nvSpPr>
          <p:cNvPr id="612" name="Google Shape;612;p7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Since events need to hop the kernel boundary, it is a waste to send them when no consumers are tracing events</a:t>
            </a:r>
            <a:endParaRPr/>
          </a:p>
          <a:p>
            <a:pPr indent="-349250" lvl="0" marL="457200" rtl="0" algn="l">
              <a:spcBef>
                <a:spcPts val="0"/>
              </a:spcBef>
              <a:spcAft>
                <a:spcPts val="0"/>
              </a:spcAft>
              <a:buClr>
                <a:schemeClr val="lt2"/>
              </a:buClr>
              <a:buSzPts val="1900"/>
              <a:buChar char="●"/>
            </a:pPr>
            <a:r>
              <a:rPr lang="en-GB"/>
              <a:t>Providers can define a callback to the kernel, to be notified about the state of the provider</a:t>
            </a:r>
            <a:endParaRPr/>
          </a:p>
          <a:p>
            <a:pPr indent="-349250" lvl="0" marL="457200" rtl="0" algn="l">
              <a:spcBef>
                <a:spcPts val="0"/>
              </a:spcBef>
              <a:spcAft>
                <a:spcPts val="0"/>
              </a:spcAft>
              <a:buClr>
                <a:schemeClr val="lt2"/>
              </a:buClr>
              <a:buSzPts val="1900"/>
              <a:buChar char="●"/>
            </a:pPr>
            <a:r>
              <a:rPr lang="en-GB"/>
              <a:t>If there are no consumers, the provider is considered disabled and can skip event writing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1"/>
          <p:cNvSpPr txBox="1"/>
          <p:nvPr>
            <p:ph idx="1" type="body"/>
          </p:nvPr>
        </p:nvSpPr>
        <p:spPr>
          <a:xfrm>
            <a:off x="1399651" y="944650"/>
            <a:ext cx="9392700" cy="4830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solidFill>
                  <a:schemeClr val="dk2"/>
                </a:solidFill>
                <a:latin typeface="Consolas"/>
                <a:ea typeface="Consolas"/>
                <a:cs typeface="Consolas"/>
                <a:sym typeface="Consolas"/>
              </a:rPr>
              <a:t>void</a:t>
            </a:r>
            <a:r>
              <a:rPr lang="en-GB" sz="2400">
                <a:solidFill>
                  <a:schemeClr val="lt1"/>
                </a:solidFill>
                <a:latin typeface="Consolas"/>
                <a:ea typeface="Consolas"/>
                <a:cs typeface="Consolas"/>
                <a:sym typeface="Consolas"/>
              </a:rPr>
              <a:t> </a:t>
            </a:r>
            <a:r>
              <a:rPr lang="en-GB">
                <a:solidFill>
                  <a:srgbClr val="01CFFF"/>
                </a:solidFill>
              </a:rPr>
              <a:t>Penablecallback</a:t>
            </a:r>
            <a:r>
              <a:rPr lang="en-GB"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LPCGUID SourceId,</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ULONG IsEnabled,</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UCHAR Level,</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ULONGLONG MatchAnyKeyword,</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ULONGLONG MatchAllKeyword,</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optional] PEVENT_FILTER_DESCRIPTOR FilterData,</a:t>
            </a:r>
            <a:endParaRPr sz="2400">
              <a:solidFill>
                <a:schemeClr val="lt1"/>
              </a:solidFill>
              <a:latin typeface="Consolas"/>
              <a:ea typeface="Consolas"/>
              <a:cs typeface="Consolas"/>
              <a:sym typeface="Consolas"/>
            </a:endParaRPr>
          </a:p>
          <a:p>
            <a:pPr indent="457200" lvl="0" marL="0" rtl="0" algn="l">
              <a:spcBef>
                <a:spcPts val="500"/>
              </a:spcBef>
              <a:spcAft>
                <a:spcPts val="0"/>
              </a:spcAft>
              <a:buNone/>
            </a:pPr>
            <a:r>
              <a:rPr lang="en-GB" sz="2400">
                <a:solidFill>
                  <a:schemeClr val="lt1"/>
                </a:solidFill>
                <a:latin typeface="Consolas"/>
                <a:ea typeface="Consolas"/>
                <a:cs typeface="Consolas"/>
                <a:sym typeface="Consolas"/>
              </a:rPr>
              <a:t>[in, optional] PVOID CallbackContext</a:t>
            </a:r>
            <a:endParaRPr sz="2400">
              <a:solidFill>
                <a:schemeClr val="lt1"/>
              </a:solidFill>
              <a:latin typeface="Consolas"/>
              <a:ea typeface="Consolas"/>
              <a:cs typeface="Consolas"/>
              <a:sym typeface="Consolas"/>
            </a:endParaRPr>
          </a:p>
          <a:p>
            <a:pPr indent="0" lvl="0" marL="0" rtl="0" algn="l">
              <a:spcBef>
                <a:spcPts val="500"/>
              </a:spcBef>
              <a:spcAft>
                <a:spcPts val="0"/>
              </a:spcAft>
              <a:buNone/>
            </a:pPr>
            <a:r>
              <a:rPr lang="en-GB" sz="2400">
                <a:solidFill>
                  <a:schemeClr val="lt1"/>
                </a:solidFill>
                <a:latin typeface="Consolas"/>
                <a:ea typeface="Consolas"/>
                <a:cs typeface="Consolas"/>
                <a:sym typeface="Consolas"/>
              </a:rPr>
              <a:t>)</a:t>
            </a:r>
            <a:endParaRPr/>
          </a:p>
        </p:txBody>
      </p:sp>
      <p:sp>
        <p:nvSpPr>
          <p:cNvPr id="619" name="Google Shape;619;p71"/>
          <p:cNvSpPr/>
          <p:nvPr/>
        </p:nvSpPr>
        <p:spPr>
          <a:xfrm>
            <a:off x="1875875" y="2097750"/>
            <a:ext cx="3660900" cy="47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626" name="Google Shape;626;p72"/>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627" name="Google Shape;627;p72"/>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628" name="Google Shape;628;p72"/>
          <p:cNvCxnSpPr>
            <a:stCxn id="626" idx="2"/>
          </p:cNvCxnSpPr>
          <p:nvPr/>
        </p:nvCxnSpPr>
        <p:spPr>
          <a:xfrm>
            <a:off x="2848738" y="2836738"/>
            <a:ext cx="1173000" cy="504900"/>
          </a:xfrm>
          <a:prstGeom prst="straightConnector1">
            <a:avLst/>
          </a:prstGeom>
          <a:noFill/>
          <a:ln cap="flat" cmpd="sng" w="28575">
            <a:solidFill>
              <a:srgbClr val="009CDE"/>
            </a:solidFill>
            <a:prstDash val="solid"/>
            <a:round/>
            <a:headEnd len="med" w="med" type="none"/>
            <a:tailEnd len="med" w="med" type="none"/>
          </a:ln>
        </p:spPr>
      </p:cxnSp>
      <p:pic>
        <p:nvPicPr>
          <p:cNvPr id="629" name="Google Shape;629;p72"/>
          <p:cNvPicPr preferRelativeResize="0"/>
          <p:nvPr/>
        </p:nvPicPr>
        <p:blipFill>
          <a:blip r:embed="rId3">
            <a:alphaModFix/>
          </a:blip>
          <a:stretch>
            <a:fillRect/>
          </a:stretch>
        </p:blipFill>
        <p:spPr>
          <a:xfrm>
            <a:off x="3812591" y="3039937"/>
            <a:ext cx="754900" cy="754925"/>
          </a:xfrm>
          <a:prstGeom prst="rect">
            <a:avLst/>
          </a:prstGeom>
          <a:noFill/>
          <a:ln>
            <a:noFill/>
          </a:ln>
        </p:spPr>
      </p:pic>
      <p:sp>
        <p:nvSpPr>
          <p:cNvPr id="630" name="Google Shape;630;p72"/>
          <p:cNvSpPr txBox="1"/>
          <p:nvPr/>
        </p:nvSpPr>
        <p:spPr>
          <a:xfrm>
            <a:off x="3335050" y="3647250"/>
            <a:ext cx="18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latin typeface="Consolas"/>
                <a:ea typeface="Consolas"/>
                <a:cs typeface="Consolas"/>
                <a:sym typeface="Consolas"/>
              </a:rPr>
              <a:t>Provider enabled?</a:t>
            </a:r>
            <a:endParaRPr>
              <a:solidFill>
                <a:schemeClr val="accent4"/>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637" name="Google Shape;637;p73"/>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638" name="Google Shape;638;p73"/>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sp>
        <p:nvSpPr>
          <p:cNvPr id="639" name="Google Shape;639;p73"/>
          <p:cNvSpPr/>
          <p:nvPr/>
        </p:nvSpPr>
        <p:spPr>
          <a:xfrm>
            <a:off x="8594313" y="1520638"/>
            <a:ext cx="2366100" cy="13161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Event consumer</a:t>
            </a:r>
            <a:endParaRPr sz="1800">
              <a:latin typeface="Lato"/>
              <a:ea typeface="Lato"/>
              <a:cs typeface="Lato"/>
              <a:sym typeface="Lato"/>
            </a:endParaRPr>
          </a:p>
        </p:txBody>
      </p:sp>
      <p:cxnSp>
        <p:nvCxnSpPr>
          <p:cNvPr id="640" name="Google Shape;640;p73"/>
          <p:cNvCxnSpPr>
            <a:stCxn id="639" idx="2"/>
          </p:cNvCxnSpPr>
          <p:nvPr/>
        </p:nvCxnSpPr>
        <p:spPr>
          <a:xfrm flipH="1">
            <a:off x="6464463" y="2836738"/>
            <a:ext cx="3312900" cy="1516200"/>
          </a:xfrm>
          <a:prstGeom prst="straightConnector1">
            <a:avLst/>
          </a:prstGeom>
          <a:noFill/>
          <a:ln cap="flat" cmpd="sng" w="28575">
            <a:solidFill>
              <a:srgbClr val="009CDE"/>
            </a:solidFill>
            <a:prstDash val="solid"/>
            <a:round/>
            <a:headEnd len="med" w="med" type="none"/>
            <a:tailEnd len="med" w="med" type="triangle"/>
          </a:ln>
        </p:spPr>
      </p:cxnSp>
      <p:sp>
        <p:nvSpPr>
          <p:cNvPr id="641" name="Google Shape;641;p73"/>
          <p:cNvSpPr txBox="1"/>
          <p:nvPr/>
        </p:nvSpPr>
        <p:spPr>
          <a:xfrm>
            <a:off x="5330300" y="3213450"/>
            <a:ext cx="6211200" cy="431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EnableTraceEx2</a:t>
            </a:r>
            <a:r>
              <a:rPr lang="en-GB" sz="1600">
                <a:solidFill>
                  <a:srgbClr val="FFFFFF"/>
                </a:solidFill>
                <a:latin typeface="Consolas"/>
                <a:ea typeface="Consolas"/>
                <a:cs typeface="Consolas"/>
                <a:sym typeface="Consolas"/>
              </a:rPr>
              <a:t>(DEADBEEF-BAAD-DEAD-BEEF-BAADF00D)</a:t>
            </a:r>
            <a:endParaRPr sz="1600">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Provider &lt;&gt; Consumer</a:t>
            </a:r>
            <a:endParaRPr/>
          </a:p>
        </p:txBody>
      </p:sp>
      <p:sp>
        <p:nvSpPr>
          <p:cNvPr id="648" name="Google Shape;648;p74"/>
          <p:cNvSpPr/>
          <p:nvPr/>
        </p:nvSpPr>
        <p:spPr>
          <a:xfrm>
            <a:off x="1665688" y="1520638"/>
            <a:ext cx="2366100" cy="131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Application process</a:t>
            </a:r>
            <a:endParaRPr sz="1800">
              <a:latin typeface="Lato"/>
              <a:ea typeface="Lato"/>
              <a:cs typeface="Lato"/>
              <a:sym typeface="Lato"/>
            </a:endParaRPr>
          </a:p>
        </p:txBody>
      </p:sp>
      <p:sp>
        <p:nvSpPr>
          <p:cNvPr id="649" name="Google Shape;649;p74"/>
          <p:cNvSpPr/>
          <p:nvPr/>
        </p:nvSpPr>
        <p:spPr>
          <a:xfrm>
            <a:off x="1041270" y="4353050"/>
            <a:ext cx="10845900" cy="1316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Windows Kernel</a:t>
            </a:r>
            <a:endParaRPr sz="1800">
              <a:latin typeface="Lato"/>
              <a:ea typeface="Lato"/>
              <a:cs typeface="Lato"/>
              <a:sym typeface="Lato"/>
            </a:endParaRPr>
          </a:p>
        </p:txBody>
      </p:sp>
      <p:cxnSp>
        <p:nvCxnSpPr>
          <p:cNvPr id="650" name="Google Shape;650;p74"/>
          <p:cNvCxnSpPr>
            <a:stCxn id="648" idx="2"/>
            <a:endCxn id="649" idx="0"/>
          </p:cNvCxnSpPr>
          <p:nvPr/>
        </p:nvCxnSpPr>
        <p:spPr>
          <a:xfrm>
            <a:off x="2848738" y="2836738"/>
            <a:ext cx="3615600" cy="1516200"/>
          </a:xfrm>
          <a:prstGeom prst="straightConnector1">
            <a:avLst/>
          </a:prstGeom>
          <a:noFill/>
          <a:ln cap="flat" cmpd="sng" w="28575">
            <a:solidFill>
              <a:srgbClr val="009CDE"/>
            </a:solidFill>
            <a:prstDash val="solid"/>
            <a:round/>
            <a:headEnd len="med" w="med" type="none"/>
            <a:tailEnd len="med" w="med" type="triangle"/>
          </a:ln>
        </p:spPr>
      </p:cxnSp>
      <p:sp>
        <p:nvSpPr>
          <p:cNvPr id="651" name="Google Shape;651;p74"/>
          <p:cNvSpPr txBox="1"/>
          <p:nvPr/>
        </p:nvSpPr>
        <p:spPr>
          <a:xfrm>
            <a:off x="1984925" y="3121200"/>
            <a:ext cx="4479300" cy="431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onsolas"/>
                <a:ea typeface="Consolas"/>
                <a:cs typeface="Consolas"/>
                <a:sym typeface="Consolas"/>
              </a:rPr>
              <a:t>EventWrite(RegHandle, </a:t>
            </a:r>
            <a:r>
              <a:rPr lang="en-GB" sz="1600">
                <a:solidFill>
                  <a:schemeClr val="lt1"/>
                </a:solidFill>
                <a:latin typeface="Consolas"/>
                <a:ea typeface="Consolas"/>
                <a:cs typeface="Consolas"/>
                <a:sym typeface="Consolas"/>
              </a:rPr>
              <a:t>&lt;event_data&gt;</a:t>
            </a:r>
            <a:r>
              <a:rPr lang="en-GB"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652" name="Google Shape;652;p74"/>
          <p:cNvSpPr/>
          <p:nvPr/>
        </p:nvSpPr>
        <p:spPr>
          <a:xfrm>
            <a:off x="8594313" y="1520638"/>
            <a:ext cx="2366100" cy="13161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ato"/>
                <a:ea typeface="Lato"/>
                <a:cs typeface="Lato"/>
                <a:sym typeface="Lato"/>
              </a:rPr>
              <a:t>Event consumer</a:t>
            </a:r>
            <a:endParaRPr sz="1800">
              <a:latin typeface="Lato"/>
              <a:ea typeface="Lato"/>
              <a:cs typeface="Lato"/>
              <a:sym typeface="Lato"/>
            </a:endParaRPr>
          </a:p>
        </p:txBody>
      </p:sp>
      <p:cxnSp>
        <p:nvCxnSpPr>
          <p:cNvPr id="653" name="Google Shape;653;p74"/>
          <p:cNvCxnSpPr>
            <a:stCxn id="649" idx="0"/>
            <a:endCxn id="652" idx="2"/>
          </p:cNvCxnSpPr>
          <p:nvPr/>
        </p:nvCxnSpPr>
        <p:spPr>
          <a:xfrm flipH="1" rot="10800000">
            <a:off x="6464220" y="2836850"/>
            <a:ext cx="3313200" cy="1516200"/>
          </a:xfrm>
          <a:prstGeom prst="straightConnector1">
            <a:avLst/>
          </a:prstGeom>
          <a:noFill/>
          <a:ln cap="flat" cmpd="sng" w="28575">
            <a:solidFill>
              <a:srgbClr val="009CDE"/>
            </a:solidFill>
            <a:prstDash val="solid"/>
            <a:round/>
            <a:headEnd len="med" w="med" type="none"/>
            <a:tailEnd len="med" w="med" type="triangle"/>
          </a:ln>
        </p:spPr>
      </p:cxnSp>
      <p:sp>
        <p:nvSpPr>
          <p:cNvPr id="654" name="Google Shape;654;p74"/>
          <p:cNvSpPr txBox="1"/>
          <p:nvPr/>
        </p:nvSpPr>
        <p:spPr>
          <a:xfrm rot="344">
            <a:off x="6664719" y="3339803"/>
            <a:ext cx="29997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&lt;event_data&gt;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0"/>
          <p:cNvPicPr preferRelativeResize="0"/>
          <p:nvPr/>
        </p:nvPicPr>
        <p:blipFill rotWithShape="1">
          <a:blip r:embed="rId3">
            <a:alphaModFix/>
          </a:blip>
          <a:srcRect b="0" l="16755" r="15626" t="0"/>
          <a:stretch/>
        </p:blipFill>
        <p:spPr>
          <a:xfrm>
            <a:off x="3949675" y="200392"/>
            <a:ext cx="8090450" cy="6457220"/>
          </a:xfrm>
          <a:prstGeom prst="rect">
            <a:avLst/>
          </a:prstGeom>
          <a:noFill/>
          <a:ln>
            <a:noFill/>
          </a:ln>
        </p:spPr>
      </p:pic>
      <p:sp>
        <p:nvSpPr>
          <p:cNvPr id="167" name="Google Shape;167;p30"/>
          <p:cNvSpPr txBox="1"/>
          <p:nvPr>
            <p:ph type="title"/>
          </p:nvPr>
        </p:nvSpPr>
        <p:spPr>
          <a:xfrm>
            <a:off x="682531" y="3733575"/>
            <a:ext cx="31647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It’s everywhere in the network</a:t>
            </a:r>
            <a:endParaRPr/>
          </a:p>
        </p:txBody>
      </p:sp>
      <p:sp>
        <p:nvSpPr>
          <p:cNvPr id="168" name="Google Shape;168;p3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ETW Provider</a:t>
            </a:r>
            <a:endParaRPr/>
          </a:p>
        </p:txBody>
      </p:sp>
      <p:sp>
        <p:nvSpPr>
          <p:cNvPr id="661" name="Google Shape;661;p75"/>
          <p:cNvSpPr txBox="1"/>
          <p:nvPr>
            <p:ph idx="1" type="body"/>
          </p:nvPr>
        </p:nvSpPr>
        <p:spPr>
          <a:xfrm>
            <a:off x="682525" y="1295400"/>
            <a:ext cx="113832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Font typeface="Consolas"/>
              <a:buChar char="●"/>
            </a:pPr>
            <a:r>
              <a:rPr lang="en-GB" u="sng">
                <a:solidFill>
                  <a:schemeClr val="hlink"/>
                </a:solidFill>
                <a:latin typeface="Consolas"/>
                <a:ea typeface="Consolas"/>
                <a:cs typeface="Consolas"/>
                <a:sym typeface="Consolas"/>
                <a:hlinkClick r:id="rId3"/>
              </a:rPr>
              <a:t>Microsoft-Windows-RPC</a:t>
            </a:r>
            <a:r>
              <a:rPr baseline="30000" lang="en-GB">
                <a:solidFill>
                  <a:schemeClr val="hlink"/>
                </a:solidFill>
                <a:latin typeface="Consolas"/>
                <a:ea typeface="Consolas"/>
                <a:cs typeface="Consolas"/>
                <a:sym typeface="Consolas"/>
              </a:rPr>
              <a:t>1</a:t>
            </a:r>
            <a:r>
              <a:rPr baseline="30000" lang="en-GB">
                <a:latin typeface="Consolas"/>
                <a:ea typeface="Consolas"/>
                <a:cs typeface="Consolas"/>
                <a:sym typeface="Consolas"/>
              </a:rPr>
              <a:t> </a:t>
            </a:r>
            <a:r>
              <a:rPr lang="en-GB">
                <a:latin typeface="Consolas"/>
                <a:ea typeface="Consolas"/>
                <a:cs typeface="Consolas"/>
                <a:sym typeface="Consolas"/>
              </a:rPr>
              <a:t>{6ad52b32-d609-4be9-ae07-ce8dae937e39}</a:t>
            </a:r>
            <a:endParaRPr>
              <a:latin typeface="Consolas"/>
              <a:ea typeface="Consolas"/>
              <a:cs typeface="Consolas"/>
              <a:sym typeface="Consolas"/>
            </a:endParaRPr>
          </a:p>
          <a:p>
            <a:pPr indent="-349250" lvl="0" marL="457200" rtl="0" algn="l">
              <a:spcBef>
                <a:spcPts val="0"/>
              </a:spcBef>
              <a:spcAft>
                <a:spcPts val="0"/>
              </a:spcAft>
              <a:buClr>
                <a:schemeClr val="lt2"/>
              </a:buClr>
              <a:buSzPts val="1900"/>
              <a:buChar char="●"/>
            </a:pPr>
            <a:r>
              <a:rPr lang="en-GB"/>
              <a:t>Implemented in the runtime </a:t>
            </a:r>
            <a:r>
              <a:rPr i="1" lang="en-GB"/>
              <a:t>rpcrt4.dll</a:t>
            </a:r>
            <a:endParaRPr i="1"/>
          </a:p>
          <a:p>
            <a:pPr indent="-330200" lvl="1" marL="914400" rtl="0" algn="l">
              <a:spcBef>
                <a:spcPts val="0"/>
              </a:spcBef>
              <a:spcAft>
                <a:spcPts val="0"/>
              </a:spcAft>
              <a:buSzPts val="1600"/>
              <a:buChar char="○"/>
            </a:pPr>
            <a:r>
              <a:rPr lang="en-GB"/>
              <a:t>Since event routing is handled in the kernel, multiple processes can write to the same provider</a:t>
            </a:r>
            <a:endParaRPr/>
          </a:p>
          <a:p>
            <a:pPr indent="-349250" lvl="0" marL="457200" rtl="0" algn="l">
              <a:spcBef>
                <a:spcPts val="0"/>
              </a:spcBef>
              <a:spcAft>
                <a:spcPts val="0"/>
              </a:spcAft>
              <a:buClr>
                <a:schemeClr val="lt2"/>
              </a:buClr>
              <a:buSzPts val="1900"/>
              <a:buChar char="●"/>
            </a:pPr>
            <a:r>
              <a:rPr lang="en-GB"/>
              <a:t>13 different events</a:t>
            </a:r>
            <a:endParaRPr/>
          </a:p>
          <a:p>
            <a:pPr indent="-330200" lvl="1" marL="914400" rtl="0" algn="l">
              <a:spcBef>
                <a:spcPts val="0"/>
              </a:spcBef>
              <a:spcAft>
                <a:spcPts val="0"/>
              </a:spcAft>
              <a:buSzPts val="1600"/>
              <a:buChar char="○"/>
            </a:pPr>
            <a:r>
              <a:rPr lang="en-GB"/>
              <a:t>Event ids 5,7 — Client call start/stop</a:t>
            </a:r>
            <a:endParaRPr/>
          </a:p>
          <a:p>
            <a:pPr indent="-330200" lvl="1" marL="914400" rtl="0" algn="l">
              <a:spcBef>
                <a:spcPts val="0"/>
              </a:spcBef>
              <a:spcAft>
                <a:spcPts val="0"/>
              </a:spcAft>
              <a:buSzPts val="1600"/>
              <a:buChar char="○"/>
            </a:pPr>
            <a:r>
              <a:rPr lang="en-GB"/>
              <a:t>Event ids </a:t>
            </a:r>
            <a:r>
              <a:rPr lang="en-GB"/>
              <a:t>6,8 –- Server call start/stop</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baseline="30000" lang="en-GB" sz="1100">
                <a:solidFill>
                  <a:schemeClr val="dk2"/>
                </a:solidFill>
              </a:rPr>
              <a:t>1 </a:t>
            </a:r>
            <a:r>
              <a:rPr lang="en-GB" sz="1100">
                <a:solidFill>
                  <a:schemeClr val="dk2"/>
                </a:solidFill>
              </a:rPr>
              <a:t>https://github.com/repnz/etw-providers-docs/blob/master/Manifests-Win7-7600/Microsoft-Windows-RPC.xml</a:t>
            </a:r>
            <a:endParaRPr sz="11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 Start Schema</a:t>
            </a:r>
            <a:endParaRPr/>
          </a:p>
        </p:txBody>
      </p:sp>
      <p:sp>
        <p:nvSpPr>
          <p:cNvPr id="668" name="Google Shape;668;p7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template</a:t>
            </a:r>
            <a:r>
              <a:rPr lang="en-GB">
                <a:latin typeface="Consolas"/>
                <a:ea typeface="Consolas"/>
                <a:cs typeface="Consolas"/>
                <a:sym typeface="Consolas"/>
              </a:rPr>
              <a:t> </a:t>
            </a:r>
            <a:r>
              <a:rPr lang="en-GB">
                <a:solidFill>
                  <a:srgbClr val="8E7CC3"/>
                </a:solidFill>
                <a:latin typeface="Consolas"/>
                <a:ea typeface="Consolas"/>
                <a:cs typeface="Consolas"/>
                <a:sym typeface="Consolas"/>
              </a:rPr>
              <a:t>tid</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"RpcServerCallStartArgs_V1"</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"InterfaceUuid"</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"win:GUID"</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"ProcNum"</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"Protocol"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"NetworkAddress"</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"Endpoint"</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"Options"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"AuthenticationLevel"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"AuthenticationService"</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"ImpersonationLevel"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template</a:t>
            </a:r>
            <a:r>
              <a:rPr lang="en-GB">
                <a:solidFill>
                  <a:schemeClr val="accent4"/>
                </a:solidFill>
                <a:latin typeface="Consolas"/>
                <a:ea typeface="Consolas"/>
                <a:cs typeface="Consolas"/>
                <a:sym typeface="Consolas"/>
              </a:rPr>
              <a:t>&gt;</a:t>
            </a:r>
            <a:endParaRPr>
              <a:solidFill>
                <a:schemeClr val="accent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Call Start Schema</a:t>
            </a:r>
            <a:endParaRPr/>
          </a:p>
        </p:txBody>
      </p:sp>
      <p:sp>
        <p:nvSpPr>
          <p:cNvPr id="675" name="Google Shape;675;p7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template</a:t>
            </a:r>
            <a:r>
              <a:rPr lang="en-GB">
                <a:latin typeface="Consolas"/>
                <a:ea typeface="Consolas"/>
                <a:cs typeface="Consolas"/>
                <a:sym typeface="Consolas"/>
              </a:rPr>
              <a:t> </a:t>
            </a:r>
            <a:r>
              <a:rPr lang="en-GB">
                <a:solidFill>
                  <a:srgbClr val="8E7CC3"/>
                </a:solidFill>
                <a:latin typeface="Consolas"/>
                <a:ea typeface="Consolas"/>
                <a:cs typeface="Consolas"/>
                <a:sym typeface="Consolas"/>
              </a:rPr>
              <a:t>tid</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"RpcServerCallStartArgs_V1"</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"InterfaceUuid"</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"win:GUID"</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"ProcNum"</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"Protocol"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"NetworkAddress"</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"Endpoint"</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"Options"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"win:UnicodeString"</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"AuthenticationLevel"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"AuthenticationService"</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latin typeface="Consolas"/>
                <a:ea typeface="Consolas"/>
                <a:cs typeface="Consolas"/>
                <a:sym typeface="Consolas"/>
              </a:rPr>
              <a:t>     </a:t>
            </a: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data</a:t>
            </a:r>
            <a:r>
              <a:rPr lang="en-GB">
                <a:latin typeface="Consolas"/>
                <a:ea typeface="Consolas"/>
                <a:cs typeface="Consolas"/>
                <a:sym typeface="Consolas"/>
              </a:rPr>
              <a:t> </a:t>
            </a:r>
            <a:r>
              <a:rPr lang="en-GB">
                <a:solidFill>
                  <a:srgbClr val="8E7CC3"/>
                </a:solidFill>
                <a:latin typeface="Consolas"/>
                <a:ea typeface="Consolas"/>
                <a:cs typeface="Consolas"/>
                <a:sym typeface="Consolas"/>
              </a:rPr>
              <a:t>name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"ImpersonationLevel"</a:t>
            </a:r>
            <a:r>
              <a:rPr lang="en-GB">
                <a:latin typeface="Consolas"/>
                <a:ea typeface="Consolas"/>
                <a:cs typeface="Consolas"/>
                <a:sym typeface="Consolas"/>
              </a:rPr>
              <a:t> </a:t>
            </a:r>
            <a:r>
              <a:rPr lang="en-GB">
                <a:solidFill>
                  <a:srgbClr val="8E7CC3"/>
                </a:solidFill>
                <a:latin typeface="Consolas"/>
                <a:ea typeface="Consolas"/>
                <a:cs typeface="Consolas"/>
                <a:sym typeface="Consolas"/>
              </a:rPr>
              <a:t>inType</a:t>
            </a:r>
            <a:r>
              <a:rPr lang="en-GB">
                <a:solidFill>
                  <a:schemeClr val="accent4"/>
                </a:solidFill>
                <a:latin typeface="Consolas"/>
                <a:ea typeface="Consolas"/>
                <a:cs typeface="Consolas"/>
                <a:sym typeface="Consolas"/>
              </a:rPr>
              <a:t>=</a:t>
            </a:r>
            <a:r>
              <a:rPr lang="en-GB">
                <a:solidFill>
                  <a:schemeClr val="dk2"/>
                </a:solidFill>
                <a:latin typeface="Consolas"/>
                <a:ea typeface="Consolas"/>
                <a:cs typeface="Consolas"/>
                <a:sym typeface="Consolas"/>
              </a:rPr>
              <a:t>"win:UInt32"</a:t>
            </a:r>
            <a:r>
              <a:rPr lang="en-GB">
                <a:solidFill>
                  <a:schemeClr val="accent4"/>
                </a:solidFill>
                <a:latin typeface="Consolas"/>
                <a:ea typeface="Consolas"/>
                <a:cs typeface="Consolas"/>
                <a:sym typeface="Consolas"/>
              </a:rPr>
              <a:t>/&gt;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chemeClr val="accent4"/>
                </a:solidFill>
                <a:latin typeface="Consolas"/>
                <a:ea typeface="Consolas"/>
                <a:cs typeface="Consolas"/>
                <a:sym typeface="Consolas"/>
              </a:rPr>
              <a:t>&lt;/</a:t>
            </a:r>
            <a:r>
              <a:rPr lang="en-GB">
                <a:solidFill>
                  <a:schemeClr val="accent2"/>
                </a:solidFill>
                <a:latin typeface="Consolas"/>
                <a:ea typeface="Consolas"/>
                <a:cs typeface="Consolas"/>
                <a:sym typeface="Consolas"/>
              </a:rPr>
              <a:t>template</a:t>
            </a:r>
            <a:r>
              <a:rPr lang="en-GB">
                <a:solidFill>
                  <a:schemeClr val="accent4"/>
                </a:solidFill>
                <a:latin typeface="Consolas"/>
                <a:ea typeface="Consolas"/>
                <a:cs typeface="Consolas"/>
                <a:sym typeface="Consolas"/>
              </a:rPr>
              <a:t>&gt;</a:t>
            </a:r>
            <a:endParaRPr>
              <a:solidFill>
                <a:schemeClr val="accent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None/>
            </a:pPr>
            <a:r>
              <a:t/>
            </a:r>
            <a:endParaRPr>
              <a:latin typeface="Consolas"/>
              <a:ea typeface="Consolas"/>
              <a:cs typeface="Consolas"/>
              <a:sym typeface="Consolas"/>
            </a:endParaRPr>
          </a:p>
        </p:txBody>
      </p:sp>
      <p:sp>
        <p:nvSpPr>
          <p:cNvPr id="676" name="Google Shape;676;p77"/>
          <p:cNvSpPr/>
          <p:nvPr/>
        </p:nvSpPr>
        <p:spPr>
          <a:xfrm>
            <a:off x="1055825" y="1825500"/>
            <a:ext cx="10451400" cy="2180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Additional Useful Event Header Fields</a:t>
            </a:r>
            <a:endParaRPr/>
          </a:p>
        </p:txBody>
      </p:sp>
      <p:sp>
        <p:nvSpPr>
          <p:cNvPr id="683" name="Google Shape;683;p7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ActivityId — a UUID that can be used to track event chains (Call start, stop, error)</a:t>
            </a:r>
            <a:endParaRPr/>
          </a:p>
          <a:p>
            <a:pPr indent="-349250" lvl="0" marL="457200" rtl="0" algn="l">
              <a:spcBef>
                <a:spcPts val="0"/>
              </a:spcBef>
              <a:spcAft>
                <a:spcPts val="0"/>
              </a:spcAft>
              <a:buClr>
                <a:schemeClr val="lt2"/>
              </a:buClr>
              <a:buSzPts val="1900"/>
              <a:buChar char="●"/>
            </a:pPr>
            <a:r>
              <a:rPr lang="en-GB"/>
              <a:t>ProcessId — the PID of the process that sent the trace event</a:t>
            </a:r>
            <a:endParaRPr/>
          </a:p>
          <a:p>
            <a:pPr indent="-349250" lvl="0" marL="457200" rtl="0" algn="l">
              <a:spcBef>
                <a:spcPts val="0"/>
              </a:spcBef>
              <a:spcAft>
                <a:spcPts val="0"/>
              </a:spcAft>
              <a:buClr>
                <a:schemeClr val="lt2"/>
              </a:buClr>
              <a:buSzPts val="1900"/>
              <a:buChar char="●"/>
            </a:pPr>
            <a:r>
              <a:rPr lang="en-GB"/>
              <a:t>Timestamp — the time the trace event was generated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9"/>
          <p:cNvSpPr txBox="1"/>
          <p:nvPr>
            <p:ph idx="1" type="body"/>
          </p:nvPr>
        </p:nvSpPr>
        <p:spPr>
          <a:xfrm>
            <a:off x="1543050" y="2985612"/>
            <a:ext cx="9105900" cy="8868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b="1" lang="en-GB" sz="4800">
                <a:solidFill>
                  <a:schemeClr val="lt1"/>
                </a:solidFill>
                <a:latin typeface="Lato"/>
                <a:ea typeface="Lato"/>
                <a:cs typeface="Lato"/>
                <a:sym typeface="Lato"/>
              </a:rPr>
              <a:t>Attack Detection?</a:t>
            </a:r>
            <a:endParaRPr b="1" sz="4800">
              <a:solidFill>
                <a:schemeClr val="l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Trace Events Are Lacking</a:t>
            </a:r>
            <a:endParaRPr/>
          </a:p>
        </p:txBody>
      </p:sp>
      <p:sp>
        <p:nvSpPr>
          <p:cNvPr id="696" name="Google Shape;696;p80"/>
          <p:cNvSpPr txBox="1"/>
          <p:nvPr/>
        </p:nvSpPr>
        <p:spPr>
          <a:xfrm>
            <a:off x="346475" y="1637050"/>
            <a:ext cx="11602200" cy="3586500"/>
          </a:xfrm>
          <a:prstGeom prst="rect">
            <a:avLst/>
          </a:prstGeom>
          <a:solidFill>
            <a:srgbClr val="2D2D2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700">
                <a:solidFill>
                  <a:srgbClr val="AAAAAA"/>
                </a:solidFill>
                <a:latin typeface="Consolas"/>
                <a:ea typeface="Consolas"/>
                <a:cs typeface="Consolas"/>
                <a:sym typeface="Consolas"/>
              </a:rPr>
              <a:t>if ( (</a:t>
            </a:r>
            <a:r>
              <a:rPr lang="en-GB" sz="1700">
                <a:solidFill>
                  <a:srgbClr val="FFECBB"/>
                </a:solidFill>
                <a:latin typeface="Consolas"/>
                <a:ea typeface="Consolas"/>
                <a:cs typeface="Consolas"/>
                <a:sym typeface="Consolas"/>
              </a:rPr>
              <a:t>Microsoft_Windows_RPCEnableBits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&amp; 2) != 0 )</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FFECBB"/>
                </a:solidFill>
                <a:latin typeface="Consolas"/>
                <a:ea typeface="Consolas"/>
                <a:cs typeface="Consolas"/>
                <a:sym typeface="Consolas"/>
              </a:rPr>
              <a:t>McTemplateU0jqqzzzqqq_EtwEventWriteTransfer</a:t>
            </a:r>
            <a:r>
              <a:rPr lang="en-GB" sz="1700">
                <a:solidFill>
                  <a:srgbClr val="AAAAAA"/>
                </a:solidFill>
                <a:latin typeface="Consolas"/>
                <a:ea typeface="Consolas"/>
                <a:cs typeface="Consolas"/>
                <a:sym typeface="Consolas"/>
              </a:rPr>
              <a:t>(</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D25032"/>
                </a:solidFill>
                <a:latin typeface="Consolas"/>
                <a:ea typeface="Consolas"/>
                <a:cs typeface="Consolas"/>
                <a:sym typeface="Consolas"/>
              </a:rPr>
              <a:t>_QWORD *)</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+ 38) + 80i64),</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__int64</a:t>
            </a:r>
            <a:r>
              <a:rPr lang="en-GB" sz="1700">
                <a:solidFill>
                  <a:srgbClr val="AAAAAA"/>
                </a:solidFill>
                <a:latin typeface="Consolas"/>
                <a:ea typeface="Consolas"/>
                <a:cs typeface="Consolas"/>
                <a:sym typeface="Consolas"/>
              </a:rPr>
              <a:t>)&amp;</a:t>
            </a:r>
            <a:r>
              <a:rPr lang="en-GB" sz="1700">
                <a:solidFill>
                  <a:srgbClr val="FFECBB"/>
                </a:solidFill>
                <a:latin typeface="Consolas"/>
                <a:ea typeface="Consolas"/>
                <a:cs typeface="Consolas"/>
                <a:sym typeface="Consolas"/>
              </a:rPr>
              <a:t>RpcServerCallStartEvent</a:t>
            </a:r>
            <a:r>
              <a:rPr lang="en-GB" sz="1700">
                <a:solidFill>
                  <a:srgbClr val="AAAAAA"/>
                </a:solidFill>
                <a:latin typeface="Consolas"/>
                <a:ea typeface="Consolas"/>
                <a:cs typeface="Consolas"/>
                <a:sym typeface="Consolas"/>
              </a:rPr>
              <a:t>,</a:t>
            </a:r>
            <a:r>
              <a:rPr lang="en-GB" sz="1700">
                <a:solidFill>
                  <a:srgbClr val="D25032"/>
                </a:solidFill>
                <a:latin typeface="Consolas"/>
                <a:ea typeface="Consolas"/>
                <a:cs typeface="Consolas"/>
                <a:sym typeface="Consolas"/>
              </a:rPr>
              <a:t>      // Event descriptor</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__int64</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v4</a:t>
            </a:r>
            <a:r>
              <a:rPr lang="en-GB" sz="1700">
                <a:solidFill>
                  <a:srgbClr val="AAAAAA"/>
                </a:solidFill>
                <a:latin typeface="Consolas"/>
                <a:ea typeface="Consolas"/>
                <a:cs typeface="Consolas"/>
                <a:sym typeface="Consolas"/>
              </a:rPr>
              <a:t> + 84,</a:t>
            </a:r>
            <a:r>
              <a:rPr lang="en-GB" sz="1700">
                <a:solidFill>
                  <a:srgbClr val="D25032"/>
                </a:solidFill>
                <a:latin typeface="Consolas"/>
                <a:ea typeface="Consolas"/>
                <a:cs typeface="Consolas"/>
                <a:sym typeface="Consolas"/>
              </a:rPr>
              <a:t>                       // Interface UUID</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_DWORD</a:t>
            </a:r>
            <a:r>
              <a:rPr lang="en-GB" sz="1700">
                <a:solidFill>
                  <a:srgbClr val="D25032"/>
                </a:solidFill>
                <a:latin typeface="Consolas"/>
                <a:ea typeface="Consolas"/>
                <a:cs typeface="Consolas"/>
                <a:sym typeface="Consolas"/>
              </a:rPr>
              <a:t> </a:t>
            </a:r>
            <a:r>
              <a:rPr lang="en-GB" sz="1700">
                <a:solidFill>
                  <a:srgbClr val="FFD200"/>
                </a:solidFill>
                <a:latin typeface="Consolas"/>
                <a:ea typeface="Consolas"/>
                <a:cs typeface="Consolas"/>
                <a:sym typeface="Consolas"/>
              </a:rPr>
              <a:t>*</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+ 95),                 </a:t>
            </a:r>
            <a:r>
              <a:rPr lang="en-GB" sz="1700">
                <a:solidFill>
                  <a:srgbClr val="D25032"/>
                </a:solidFill>
                <a:latin typeface="Consolas"/>
                <a:ea typeface="Consolas"/>
                <a:cs typeface="Consolas"/>
                <a:sym typeface="Consolas"/>
              </a:rPr>
              <a:t>// Opnum</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[48],                                </a:t>
            </a:r>
            <a:r>
              <a:rPr lang="en-GB" sz="1700">
                <a:solidFill>
                  <a:srgbClr val="D25032"/>
                </a:solidFill>
                <a:latin typeface="Consolas"/>
                <a:ea typeface="Consolas"/>
                <a:cs typeface="Consolas"/>
                <a:sym typeface="Consolas"/>
              </a:rPr>
              <a:t>// Transfer protocol id</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0i64,                                   </a:t>
            </a:r>
            <a:r>
              <a:rPr lang="en-GB" sz="1700">
                <a:solidFill>
                  <a:srgbClr val="D25032"/>
                </a:solidFill>
                <a:latin typeface="Consolas"/>
                <a:ea typeface="Consolas"/>
                <a:cs typeface="Consolas"/>
                <a:sym typeface="Consolas"/>
              </a:rPr>
              <a:t>// Network address</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const wchar_t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+ 38) + 80i64) + 32i64),</a:t>
            </a:r>
            <a:r>
              <a:rPr lang="en-GB" sz="1700">
                <a:solidFill>
                  <a:srgbClr val="D25032"/>
                </a:solidFill>
                <a:latin typeface="Consolas"/>
                <a:ea typeface="Consolas"/>
                <a:cs typeface="Consolas"/>
                <a:sym typeface="Consolas"/>
              </a:rPr>
              <a:t>// Endpoint</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0i64,</a:t>
            </a:r>
            <a:r>
              <a:rPr lang="en-GB" sz="1700">
                <a:solidFill>
                  <a:srgbClr val="D25032"/>
                </a:solidFill>
                <a:latin typeface="Consolas"/>
                <a:ea typeface="Consolas"/>
                <a:cs typeface="Consolas"/>
                <a:sym typeface="Consolas"/>
              </a:rPr>
              <a:t>                                   // Options</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[32],</a:t>
            </a:r>
            <a:r>
              <a:rPr lang="en-GB" sz="1700">
                <a:solidFill>
                  <a:srgbClr val="D25032"/>
                </a:solidFill>
                <a:latin typeface="Consolas"/>
                <a:ea typeface="Consolas"/>
                <a:cs typeface="Consolas"/>
                <a:sym typeface="Consolas"/>
              </a:rPr>
              <a:t>                                // Authentication level</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[36],</a:t>
            </a:r>
            <a:r>
              <a:rPr lang="en-GB" sz="1700">
                <a:solidFill>
                  <a:srgbClr val="D25032"/>
                </a:solidFill>
                <a:latin typeface="Consolas"/>
                <a:ea typeface="Consolas"/>
                <a:cs typeface="Consolas"/>
                <a:sym typeface="Consolas"/>
              </a:rPr>
              <a:t>                                // Authentication service</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a:t>
            </a:r>
            <a:r>
              <a:rPr lang="en-GB" sz="1700">
                <a:solidFill>
                  <a:srgbClr val="D25032"/>
                </a:solidFill>
                <a:latin typeface="Consolas"/>
                <a:ea typeface="Consolas"/>
                <a:cs typeface="Consolas"/>
                <a:sym typeface="Consolas"/>
              </a:rPr>
              <a:t>                                     // Impersonation level</a:t>
            </a:r>
            <a:endParaRPr sz="1700">
              <a:solidFill>
                <a:srgbClr val="D25032"/>
              </a:solidFill>
              <a:latin typeface="Consolas"/>
              <a:ea typeface="Consolas"/>
              <a:cs typeface="Consolas"/>
              <a:sym typeface="Consolas"/>
            </a:endParaRPr>
          </a:p>
        </p:txBody>
      </p:sp>
      <p:sp>
        <p:nvSpPr>
          <p:cNvPr id="697" name="Google Shape;697;p80"/>
          <p:cNvSpPr txBox="1"/>
          <p:nvPr/>
        </p:nvSpPr>
        <p:spPr>
          <a:xfrm>
            <a:off x="4596000" y="52235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1200">
                <a:solidFill>
                  <a:schemeClr val="lt1"/>
                </a:solidFill>
              </a:rPr>
              <a:t>OSF_SCALL::DispatchHelper</a:t>
            </a:r>
            <a:endParaRPr b="1" sz="12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Server Trace Events Are Lacking</a:t>
            </a:r>
            <a:endParaRPr/>
          </a:p>
        </p:txBody>
      </p:sp>
      <p:sp>
        <p:nvSpPr>
          <p:cNvPr id="704" name="Google Shape;704;p81"/>
          <p:cNvSpPr txBox="1"/>
          <p:nvPr/>
        </p:nvSpPr>
        <p:spPr>
          <a:xfrm>
            <a:off x="346475" y="1637050"/>
            <a:ext cx="11602200" cy="3586500"/>
          </a:xfrm>
          <a:prstGeom prst="rect">
            <a:avLst/>
          </a:prstGeom>
          <a:solidFill>
            <a:srgbClr val="2D2D2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700">
                <a:solidFill>
                  <a:srgbClr val="AAAAAA"/>
                </a:solidFill>
                <a:latin typeface="Consolas"/>
                <a:ea typeface="Consolas"/>
                <a:cs typeface="Consolas"/>
                <a:sym typeface="Consolas"/>
              </a:rPr>
              <a:t>if ( (</a:t>
            </a:r>
            <a:r>
              <a:rPr lang="en-GB" sz="1700">
                <a:solidFill>
                  <a:srgbClr val="FFECBB"/>
                </a:solidFill>
                <a:latin typeface="Consolas"/>
                <a:ea typeface="Consolas"/>
                <a:cs typeface="Consolas"/>
                <a:sym typeface="Consolas"/>
              </a:rPr>
              <a:t>Microsoft_Windows_RPCEnableBits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&amp; 2) != 0 )</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FFECBB"/>
                </a:solidFill>
                <a:latin typeface="Consolas"/>
                <a:ea typeface="Consolas"/>
                <a:cs typeface="Consolas"/>
                <a:sym typeface="Consolas"/>
              </a:rPr>
              <a:t>McTemplateU0jqqzzzqqq_EtwEventWriteTransfer</a:t>
            </a:r>
            <a:r>
              <a:rPr lang="en-GB" sz="1700">
                <a:solidFill>
                  <a:srgbClr val="AAAAAA"/>
                </a:solidFill>
                <a:latin typeface="Consolas"/>
                <a:ea typeface="Consolas"/>
                <a:cs typeface="Consolas"/>
                <a:sym typeface="Consolas"/>
              </a:rPr>
              <a:t>(</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D25032"/>
                </a:solidFill>
                <a:latin typeface="Consolas"/>
                <a:ea typeface="Consolas"/>
                <a:cs typeface="Consolas"/>
                <a:sym typeface="Consolas"/>
              </a:rPr>
              <a:t>_QWORD *)</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+ 38) + 80i64),</a:t>
            </a:r>
            <a:endParaRPr sz="1700">
              <a:solidFill>
                <a:srgbClr val="AAAAAA"/>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__int64</a:t>
            </a:r>
            <a:r>
              <a:rPr lang="en-GB" sz="1700">
                <a:solidFill>
                  <a:srgbClr val="AAAAAA"/>
                </a:solidFill>
                <a:latin typeface="Consolas"/>
                <a:ea typeface="Consolas"/>
                <a:cs typeface="Consolas"/>
                <a:sym typeface="Consolas"/>
              </a:rPr>
              <a:t>)&amp;</a:t>
            </a:r>
            <a:r>
              <a:rPr lang="en-GB" sz="1700">
                <a:solidFill>
                  <a:srgbClr val="FFECBB"/>
                </a:solidFill>
                <a:latin typeface="Consolas"/>
                <a:ea typeface="Consolas"/>
                <a:cs typeface="Consolas"/>
                <a:sym typeface="Consolas"/>
              </a:rPr>
              <a:t>RpcServerCallStartEvent</a:t>
            </a:r>
            <a:r>
              <a:rPr lang="en-GB" sz="1700">
                <a:solidFill>
                  <a:srgbClr val="AAAAAA"/>
                </a:solidFill>
                <a:latin typeface="Consolas"/>
                <a:ea typeface="Consolas"/>
                <a:cs typeface="Consolas"/>
                <a:sym typeface="Consolas"/>
              </a:rPr>
              <a:t>,</a:t>
            </a:r>
            <a:r>
              <a:rPr lang="en-GB" sz="1700">
                <a:solidFill>
                  <a:srgbClr val="D25032"/>
                </a:solidFill>
                <a:latin typeface="Consolas"/>
                <a:ea typeface="Consolas"/>
                <a:cs typeface="Consolas"/>
                <a:sym typeface="Consolas"/>
              </a:rPr>
              <a:t>      // Event descriptor</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__int64</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v4</a:t>
            </a:r>
            <a:r>
              <a:rPr lang="en-GB" sz="1700">
                <a:solidFill>
                  <a:srgbClr val="AAAAAA"/>
                </a:solidFill>
                <a:latin typeface="Consolas"/>
                <a:ea typeface="Consolas"/>
                <a:cs typeface="Consolas"/>
                <a:sym typeface="Consolas"/>
              </a:rPr>
              <a:t> + 84,</a:t>
            </a:r>
            <a:r>
              <a:rPr lang="en-GB" sz="1700">
                <a:solidFill>
                  <a:srgbClr val="D25032"/>
                </a:solidFill>
                <a:latin typeface="Consolas"/>
                <a:ea typeface="Consolas"/>
                <a:cs typeface="Consolas"/>
                <a:sym typeface="Consolas"/>
              </a:rPr>
              <a:t>                       // Interface UUID</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_DWORD</a:t>
            </a:r>
            <a:r>
              <a:rPr lang="en-GB" sz="1700">
                <a:solidFill>
                  <a:srgbClr val="D25032"/>
                </a:solidFill>
                <a:latin typeface="Consolas"/>
                <a:ea typeface="Consolas"/>
                <a:cs typeface="Consolas"/>
                <a:sym typeface="Consolas"/>
              </a:rPr>
              <a:t> </a:t>
            </a:r>
            <a:r>
              <a:rPr lang="en-GB" sz="1700">
                <a:solidFill>
                  <a:srgbClr val="FFD200"/>
                </a:solidFill>
                <a:latin typeface="Consolas"/>
                <a:ea typeface="Consolas"/>
                <a:cs typeface="Consolas"/>
                <a:sym typeface="Consolas"/>
              </a:rPr>
              <a:t>*</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+ 95),                 </a:t>
            </a:r>
            <a:r>
              <a:rPr lang="en-GB" sz="1700">
                <a:solidFill>
                  <a:srgbClr val="D25032"/>
                </a:solidFill>
                <a:latin typeface="Consolas"/>
                <a:ea typeface="Consolas"/>
                <a:cs typeface="Consolas"/>
                <a:sym typeface="Consolas"/>
              </a:rPr>
              <a:t>// Opnum</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[48],                                </a:t>
            </a:r>
            <a:r>
              <a:rPr lang="en-GB" sz="1700">
                <a:solidFill>
                  <a:srgbClr val="D25032"/>
                </a:solidFill>
                <a:latin typeface="Consolas"/>
                <a:ea typeface="Consolas"/>
                <a:cs typeface="Consolas"/>
                <a:sym typeface="Consolas"/>
              </a:rPr>
              <a:t>// Transfer protocol id</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0i64,                                   </a:t>
            </a:r>
            <a:r>
              <a:rPr lang="en-GB" sz="1700">
                <a:solidFill>
                  <a:srgbClr val="D25032"/>
                </a:solidFill>
                <a:latin typeface="Consolas"/>
                <a:ea typeface="Consolas"/>
                <a:cs typeface="Consolas"/>
                <a:sym typeface="Consolas"/>
              </a:rPr>
              <a:t>// Network address</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const wchar_t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FFD200"/>
                </a:solidFill>
                <a:latin typeface="Consolas"/>
                <a:ea typeface="Consolas"/>
                <a:cs typeface="Consolas"/>
                <a:sym typeface="Consolas"/>
              </a:rPr>
              <a:t>_QWORD *</a:t>
            </a:r>
            <a:r>
              <a:rPr lang="en-GB" sz="1700">
                <a:solidFill>
                  <a:srgbClr val="AAAAAA"/>
                </a:solidFill>
                <a:latin typeface="Consolas"/>
                <a:ea typeface="Consolas"/>
                <a:cs typeface="Consolas"/>
                <a:sym typeface="Consolas"/>
              </a:rPr>
              <a:t>)</a:t>
            </a:r>
            <a:r>
              <a:rPr lang="en-GB" sz="1700">
                <a:solidFill>
                  <a:srgbClr val="00FFFF"/>
                </a:solidFill>
                <a:latin typeface="Consolas"/>
                <a:ea typeface="Consolas"/>
                <a:cs typeface="Consolas"/>
                <a:sym typeface="Consolas"/>
              </a:rPr>
              <a:t>this</a:t>
            </a: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+ 38) + 80i64) + 32i64),</a:t>
            </a:r>
            <a:r>
              <a:rPr lang="en-GB" sz="1700">
                <a:solidFill>
                  <a:srgbClr val="D25032"/>
                </a:solidFill>
                <a:latin typeface="Consolas"/>
                <a:ea typeface="Consolas"/>
                <a:cs typeface="Consolas"/>
                <a:sym typeface="Consolas"/>
              </a:rPr>
              <a:t>// Endpoint</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0i64,</a:t>
            </a:r>
            <a:r>
              <a:rPr lang="en-GB" sz="1700">
                <a:solidFill>
                  <a:srgbClr val="D25032"/>
                </a:solidFill>
                <a:latin typeface="Consolas"/>
                <a:ea typeface="Consolas"/>
                <a:cs typeface="Consolas"/>
                <a:sym typeface="Consolas"/>
              </a:rPr>
              <a:t>                                   // Options</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[32],</a:t>
            </a:r>
            <a:r>
              <a:rPr lang="en-GB" sz="1700">
                <a:solidFill>
                  <a:srgbClr val="D25032"/>
                </a:solidFill>
                <a:latin typeface="Consolas"/>
                <a:ea typeface="Consolas"/>
                <a:cs typeface="Consolas"/>
                <a:sym typeface="Consolas"/>
              </a:rPr>
              <a:t>                                // Authentication level</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00FFFF"/>
                </a:solidFill>
                <a:latin typeface="Consolas"/>
                <a:ea typeface="Consolas"/>
                <a:cs typeface="Consolas"/>
                <a:sym typeface="Consolas"/>
              </a:rPr>
              <a:t>v25</a:t>
            </a:r>
            <a:r>
              <a:rPr lang="en-GB" sz="1700">
                <a:solidFill>
                  <a:srgbClr val="AAAAAA"/>
                </a:solidFill>
                <a:latin typeface="Consolas"/>
                <a:ea typeface="Consolas"/>
                <a:cs typeface="Consolas"/>
                <a:sym typeface="Consolas"/>
              </a:rPr>
              <a:t>[36],</a:t>
            </a:r>
            <a:r>
              <a:rPr lang="en-GB" sz="1700">
                <a:solidFill>
                  <a:srgbClr val="D25032"/>
                </a:solidFill>
                <a:latin typeface="Consolas"/>
                <a:ea typeface="Consolas"/>
                <a:cs typeface="Consolas"/>
                <a:sym typeface="Consolas"/>
              </a:rPr>
              <a:t>                                // Authentication service</a:t>
            </a:r>
            <a:endParaRPr sz="1700">
              <a:solidFill>
                <a:srgbClr val="D25032"/>
              </a:solidFill>
              <a:latin typeface="Consolas"/>
              <a:ea typeface="Consolas"/>
              <a:cs typeface="Consolas"/>
              <a:sym typeface="Consolas"/>
            </a:endParaRPr>
          </a:p>
          <a:p>
            <a:pPr indent="0" lvl="0" marL="0" marR="0" rtl="0" algn="l">
              <a:lnSpc>
                <a:spcPct val="100000"/>
              </a:lnSpc>
              <a:spcBef>
                <a:spcPts val="0"/>
              </a:spcBef>
              <a:spcAft>
                <a:spcPts val="0"/>
              </a:spcAft>
              <a:buNone/>
            </a:pPr>
            <a:r>
              <a:rPr lang="en-GB" sz="1700">
                <a:solidFill>
                  <a:srgbClr val="D25032"/>
                </a:solidFill>
                <a:latin typeface="Consolas"/>
                <a:ea typeface="Consolas"/>
                <a:cs typeface="Consolas"/>
                <a:sym typeface="Consolas"/>
              </a:rPr>
              <a:t>        </a:t>
            </a:r>
            <a:r>
              <a:rPr lang="en-GB" sz="1700">
                <a:solidFill>
                  <a:srgbClr val="AAAAAA"/>
                </a:solidFill>
                <a:latin typeface="Consolas"/>
                <a:ea typeface="Consolas"/>
                <a:cs typeface="Consolas"/>
                <a:sym typeface="Consolas"/>
              </a:rPr>
              <a:t>0);</a:t>
            </a:r>
            <a:r>
              <a:rPr lang="en-GB" sz="1700">
                <a:solidFill>
                  <a:srgbClr val="D25032"/>
                </a:solidFill>
                <a:latin typeface="Consolas"/>
                <a:ea typeface="Consolas"/>
                <a:cs typeface="Consolas"/>
                <a:sym typeface="Consolas"/>
              </a:rPr>
              <a:t>                                     // Impersonation level</a:t>
            </a:r>
            <a:endParaRPr sz="1700">
              <a:solidFill>
                <a:srgbClr val="D25032"/>
              </a:solidFill>
              <a:latin typeface="Consolas"/>
              <a:ea typeface="Consolas"/>
              <a:cs typeface="Consolas"/>
              <a:sym typeface="Consolas"/>
            </a:endParaRPr>
          </a:p>
        </p:txBody>
      </p:sp>
      <p:sp>
        <p:nvSpPr>
          <p:cNvPr id="705" name="Google Shape;705;p81"/>
          <p:cNvSpPr/>
          <p:nvPr/>
        </p:nvSpPr>
        <p:spPr>
          <a:xfrm>
            <a:off x="1331975" y="3577075"/>
            <a:ext cx="7020900" cy="224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1"/>
          <p:cNvSpPr txBox="1"/>
          <p:nvPr/>
        </p:nvSpPr>
        <p:spPr>
          <a:xfrm>
            <a:off x="4596000" y="52235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1200">
                <a:solidFill>
                  <a:schemeClr val="lt1"/>
                </a:solidFill>
              </a:rPr>
              <a:t>OSF_SCALL::DispatchHelper</a:t>
            </a:r>
            <a:endParaRPr b="1" sz="1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Just Do Client Calls, Dummy…</a:t>
            </a:r>
            <a:endParaRPr/>
          </a:p>
        </p:txBody>
      </p:sp>
      <p:sp>
        <p:nvSpPr>
          <p:cNvPr id="713" name="Google Shape;713;p8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We’re looking for malicious traffic, assume client is in the attacker’s control</a:t>
            </a:r>
            <a:endParaRPr/>
          </a:p>
          <a:p>
            <a:pPr indent="-349250" lvl="0" marL="457200" rtl="0" algn="l">
              <a:spcBef>
                <a:spcPts val="0"/>
              </a:spcBef>
              <a:spcAft>
                <a:spcPts val="0"/>
              </a:spcAft>
              <a:buClr>
                <a:schemeClr val="lt2"/>
              </a:buClr>
              <a:buSzPts val="1900"/>
              <a:buChar char="●"/>
            </a:pPr>
            <a:r>
              <a:rPr lang="en-GB"/>
              <a:t>Attackers can: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Just Do Client Calls, Dummy…</a:t>
            </a:r>
            <a:endParaRPr/>
          </a:p>
        </p:txBody>
      </p:sp>
      <p:sp>
        <p:nvSpPr>
          <p:cNvPr id="720" name="Google Shape;720;p8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We’re looking for malicious traffic, assume client is in the attacker’s control</a:t>
            </a:r>
            <a:endParaRPr/>
          </a:p>
          <a:p>
            <a:pPr indent="-349250" lvl="0" marL="457200" rtl="0" algn="l">
              <a:spcBef>
                <a:spcPts val="0"/>
              </a:spcBef>
              <a:spcAft>
                <a:spcPts val="0"/>
              </a:spcAft>
              <a:buClr>
                <a:schemeClr val="lt2"/>
              </a:buClr>
              <a:buSzPts val="1900"/>
              <a:buChar char="●"/>
            </a:pPr>
            <a:r>
              <a:rPr lang="en-GB"/>
              <a:t>Attackers can:</a:t>
            </a:r>
            <a:endParaRPr/>
          </a:p>
          <a:p>
            <a:pPr indent="-330200" lvl="1" marL="914400" rtl="0" algn="l">
              <a:spcBef>
                <a:spcPts val="0"/>
              </a:spcBef>
              <a:spcAft>
                <a:spcPts val="0"/>
              </a:spcAft>
              <a:buSzPts val="1600"/>
              <a:buChar char="○"/>
            </a:pPr>
            <a:r>
              <a:rPr lang="en-GB"/>
              <a:t>Tamper with ETW events via hooks/memory manipulation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Just Do Client Calls, Dummy…</a:t>
            </a:r>
            <a:endParaRPr/>
          </a:p>
        </p:txBody>
      </p:sp>
      <p:sp>
        <p:nvSpPr>
          <p:cNvPr id="727" name="Google Shape;727;p8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We’re looking for malicious traffic, assume client is in the attacker’s control</a:t>
            </a:r>
            <a:endParaRPr/>
          </a:p>
          <a:p>
            <a:pPr indent="-349250" lvl="0" marL="457200" rtl="0" algn="l">
              <a:spcBef>
                <a:spcPts val="0"/>
              </a:spcBef>
              <a:spcAft>
                <a:spcPts val="0"/>
              </a:spcAft>
              <a:buClr>
                <a:schemeClr val="lt2"/>
              </a:buClr>
              <a:buSzPts val="1900"/>
              <a:buChar char="●"/>
            </a:pPr>
            <a:r>
              <a:rPr lang="en-GB"/>
              <a:t>Attackers can:</a:t>
            </a:r>
            <a:endParaRPr/>
          </a:p>
          <a:p>
            <a:pPr indent="-330200" lvl="1" marL="914400" rtl="0" algn="l">
              <a:spcBef>
                <a:spcPts val="0"/>
              </a:spcBef>
              <a:spcAft>
                <a:spcPts val="0"/>
              </a:spcAft>
              <a:buSzPts val="1600"/>
              <a:buChar char="○"/>
            </a:pPr>
            <a:r>
              <a:rPr lang="en-GB"/>
              <a:t>Tamper with ETW events via hooks/memory manipulation</a:t>
            </a:r>
            <a:endParaRPr/>
          </a:p>
          <a:p>
            <a:pPr indent="-330200" lvl="1" marL="914400" rtl="0" algn="l">
              <a:spcBef>
                <a:spcPts val="0"/>
              </a:spcBef>
              <a:spcAft>
                <a:spcPts val="0"/>
              </a:spcAft>
              <a:buSzPts val="1600"/>
              <a:buChar char="○"/>
            </a:pPr>
            <a:r>
              <a:rPr lang="en-GB"/>
              <a:t>Use their own machine outside of our control + local proxy (no ETW then)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1"/>
          <p:cNvPicPr preferRelativeResize="0"/>
          <p:nvPr/>
        </p:nvPicPr>
        <p:blipFill rotWithShape="1">
          <a:blip r:embed="rId3">
            <a:alphaModFix/>
          </a:blip>
          <a:srcRect b="30177" l="8172" r="0" t="0"/>
          <a:stretch/>
        </p:blipFill>
        <p:spPr>
          <a:xfrm>
            <a:off x="0" y="0"/>
            <a:ext cx="12179041" cy="6172199"/>
          </a:xfrm>
          <a:prstGeom prst="rect">
            <a:avLst/>
          </a:prstGeom>
          <a:noFill/>
          <a:ln>
            <a:noFill/>
          </a:ln>
        </p:spPr>
      </p:pic>
      <p:sp>
        <p:nvSpPr>
          <p:cNvPr id="175" name="Google Shape;175;p31"/>
          <p:cNvSpPr txBox="1"/>
          <p:nvPr>
            <p:ph type="title"/>
          </p:nvPr>
        </p:nvSpPr>
        <p:spPr>
          <a:xfrm>
            <a:off x="7261725" y="4949025"/>
            <a:ext cx="4313100" cy="57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is involved in many parts of the attack matrix</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Just Do Client Calls, Dummy…</a:t>
            </a:r>
            <a:endParaRPr/>
          </a:p>
        </p:txBody>
      </p:sp>
      <p:sp>
        <p:nvSpPr>
          <p:cNvPr id="734" name="Google Shape;734;p8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We’re looking for malicious traffic, assume client is in the attacker’s control</a:t>
            </a:r>
            <a:endParaRPr/>
          </a:p>
          <a:p>
            <a:pPr indent="-349250" lvl="0" marL="457200" rtl="0" algn="l">
              <a:spcBef>
                <a:spcPts val="0"/>
              </a:spcBef>
              <a:spcAft>
                <a:spcPts val="0"/>
              </a:spcAft>
              <a:buClr>
                <a:schemeClr val="lt2"/>
              </a:buClr>
              <a:buSzPts val="1900"/>
              <a:buChar char="●"/>
            </a:pPr>
            <a:r>
              <a:rPr lang="en-GB"/>
              <a:t>Attackers can:</a:t>
            </a:r>
            <a:endParaRPr/>
          </a:p>
          <a:p>
            <a:pPr indent="-330200" lvl="1" marL="914400" rtl="0" algn="l">
              <a:spcBef>
                <a:spcPts val="0"/>
              </a:spcBef>
              <a:spcAft>
                <a:spcPts val="0"/>
              </a:spcAft>
              <a:buSzPts val="1600"/>
              <a:buChar char="○"/>
            </a:pPr>
            <a:r>
              <a:rPr lang="en-GB"/>
              <a:t>Tamper with ETW events via hooks/memory manipulation</a:t>
            </a:r>
            <a:endParaRPr/>
          </a:p>
          <a:p>
            <a:pPr indent="-330200" lvl="1" marL="914400" rtl="0" algn="l">
              <a:spcBef>
                <a:spcPts val="0"/>
              </a:spcBef>
              <a:spcAft>
                <a:spcPts val="0"/>
              </a:spcAft>
              <a:buSzPts val="1600"/>
              <a:buChar char="○"/>
            </a:pPr>
            <a:r>
              <a:rPr lang="en-GB"/>
              <a:t>Use their own machine outside of our control + local proxy (no ETW then)</a:t>
            </a:r>
            <a:endParaRPr/>
          </a:p>
          <a:p>
            <a:pPr indent="-330200" lvl="1" marL="914400" rtl="0" algn="l">
              <a:spcBef>
                <a:spcPts val="0"/>
              </a:spcBef>
              <a:spcAft>
                <a:spcPts val="0"/>
              </a:spcAft>
              <a:buSzPts val="1600"/>
              <a:buChar char="○"/>
            </a:pPr>
            <a:r>
              <a:rPr lang="en-GB"/>
              <a:t>Generate RPC traffic without the OS (i.e Impacket)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ETW to the Rescue, Again</a:t>
            </a:r>
            <a:endParaRPr/>
          </a:p>
        </p:txBody>
      </p:sp>
      <p:pic>
        <p:nvPicPr>
          <p:cNvPr id="741" name="Google Shape;741;p86"/>
          <p:cNvPicPr preferRelativeResize="0"/>
          <p:nvPr/>
        </p:nvPicPr>
        <p:blipFill>
          <a:blip r:embed="rId3">
            <a:alphaModFix/>
          </a:blip>
          <a:stretch>
            <a:fillRect/>
          </a:stretch>
        </p:blipFill>
        <p:spPr>
          <a:xfrm>
            <a:off x="1954763" y="1361027"/>
            <a:ext cx="8282475" cy="4652800"/>
          </a:xfrm>
          <a:prstGeom prst="rect">
            <a:avLst/>
          </a:prstGeom>
          <a:noFill/>
          <a:ln>
            <a:noFill/>
          </a:ln>
        </p:spPr>
      </p:pic>
      <p:sp>
        <p:nvSpPr>
          <p:cNvPr id="742" name="Google Shape;742;p86"/>
          <p:cNvSpPr txBox="1"/>
          <p:nvPr/>
        </p:nvSpPr>
        <p:spPr>
          <a:xfrm>
            <a:off x="4581325" y="5309125"/>
            <a:ext cx="1082400" cy="631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lt1"/>
                </a:solidFill>
                <a:latin typeface="Impact"/>
                <a:ea typeface="Impact"/>
                <a:cs typeface="Impact"/>
                <a:sym typeface="Impact"/>
              </a:rPr>
              <a:t>ETW</a:t>
            </a:r>
            <a:endParaRPr sz="2900">
              <a:solidFill>
                <a:schemeClr val="lt1"/>
              </a:solidFill>
              <a:latin typeface="Impact"/>
              <a:ea typeface="Impact"/>
              <a:cs typeface="Impact"/>
              <a:sym typeface="Impact"/>
            </a:endParaRPr>
          </a:p>
        </p:txBody>
      </p:sp>
      <p:sp>
        <p:nvSpPr>
          <p:cNvPr id="743" name="Google Shape;743;p86"/>
          <p:cNvSpPr txBox="1"/>
          <p:nvPr/>
        </p:nvSpPr>
        <p:spPr>
          <a:xfrm>
            <a:off x="6111550" y="5309125"/>
            <a:ext cx="1203600" cy="631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lt1"/>
                </a:solidFill>
                <a:latin typeface="Impact"/>
                <a:ea typeface="Impact"/>
                <a:cs typeface="Impact"/>
                <a:sym typeface="Impact"/>
              </a:rPr>
              <a:t>FIND</a:t>
            </a:r>
            <a:endParaRPr sz="2900">
              <a:solidFill>
                <a:schemeClr val="lt1"/>
              </a:solidFill>
              <a:latin typeface="Impact"/>
              <a:ea typeface="Impact"/>
              <a:cs typeface="Impact"/>
              <a:sym typeface="Impact"/>
            </a:endParaRPr>
          </a:p>
        </p:txBody>
      </p:sp>
      <p:sp>
        <p:nvSpPr>
          <p:cNvPr id="744" name="Google Shape;744;p86"/>
          <p:cNvSpPr txBox="1"/>
          <p:nvPr/>
        </p:nvSpPr>
        <p:spPr>
          <a:xfrm>
            <a:off x="8021225" y="5309125"/>
            <a:ext cx="1082400" cy="631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900">
                <a:solidFill>
                  <a:schemeClr val="lt1"/>
                </a:solidFill>
                <a:latin typeface="Impact"/>
                <a:ea typeface="Impact"/>
                <a:cs typeface="Impact"/>
                <a:sym typeface="Impact"/>
              </a:rPr>
              <a:t>ETW</a:t>
            </a:r>
            <a:endParaRPr sz="2900">
              <a:solidFill>
                <a:schemeClr val="lt1"/>
              </a:solidFill>
              <a:latin typeface="Impact"/>
              <a:ea typeface="Impact"/>
              <a:cs typeface="Impact"/>
              <a:sym typeface="Impac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TCP ETW</a:t>
            </a:r>
            <a:endParaRPr/>
          </a:p>
        </p:txBody>
      </p:sp>
      <p:sp>
        <p:nvSpPr>
          <p:cNvPr id="751" name="Google Shape;751;p87"/>
          <p:cNvSpPr txBox="1"/>
          <p:nvPr>
            <p:ph idx="1" type="body"/>
          </p:nvPr>
        </p:nvSpPr>
        <p:spPr>
          <a:xfrm>
            <a:off x="405800" y="2057400"/>
            <a:ext cx="11403900" cy="421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200">
                <a:solidFill>
                  <a:schemeClr val="accent4"/>
                </a:solidFill>
              </a:rPr>
              <a:t>&lt;</a:t>
            </a:r>
            <a:r>
              <a:rPr lang="en-GB" sz="2200">
                <a:solidFill>
                  <a:schemeClr val="accent2"/>
                </a:solidFill>
              </a:rPr>
              <a:t>template</a:t>
            </a:r>
            <a:r>
              <a:rPr lang="en-GB" sz="2200"/>
              <a:t> </a:t>
            </a:r>
            <a:r>
              <a:rPr lang="en-GB" sz="2200">
                <a:solidFill>
                  <a:srgbClr val="8E7CC3"/>
                </a:solidFill>
              </a:rPr>
              <a:t>tid</a:t>
            </a:r>
            <a:r>
              <a:rPr lang="en-GB" sz="2200">
                <a:solidFill>
                  <a:schemeClr val="accent4"/>
                </a:solidFill>
              </a:rPr>
              <a:t>=</a:t>
            </a:r>
            <a:r>
              <a:rPr lang="en-GB" sz="2200">
                <a:solidFill>
                  <a:schemeClr val="dk2"/>
                </a:solidFill>
              </a:rPr>
              <a:t>"</a:t>
            </a:r>
            <a:r>
              <a:rPr lang="en-GB" sz="2200">
                <a:solidFill>
                  <a:schemeClr val="dk2"/>
                </a:solidFill>
              </a:rPr>
              <a:t>TcpAccpetListenerRouteLookupFailureArgs</a:t>
            </a:r>
            <a:r>
              <a:rPr lang="en-GB" sz="2200">
                <a:solidFill>
                  <a:schemeClr val="dk2"/>
                </a:solidFill>
              </a:rPr>
              <a:t>"</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t> </a:t>
            </a:r>
            <a:r>
              <a:rPr lang="en-GB" sz="2200">
                <a:solidFill>
                  <a:srgbClr val="8E7CC3"/>
                </a:solidFill>
              </a:rPr>
              <a:t>name</a:t>
            </a:r>
            <a:r>
              <a:rPr lang="en-GB" sz="2200">
                <a:solidFill>
                  <a:schemeClr val="accent4"/>
                </a:solidFill>
              </a:rPr>
              <a:t>=</a:t>
            </a:r>
            <a:r>
              <a:rPr lang="en-GB" sz="2200">
                <a:solidFill>
                  <a:schemeClr val="dk2"/>
                </a:solidFill>
              </a:rPr>
              <a:t>"</a:t>
            </a:r>
            <a:r>
              <a:rPr lang="en-GB" sz="2200">
                <a:solidFill>
                  <a:schemeClr val="dk2"/>
                </a:solidFill>
              </a:rPr>
              <a:t>LocalAddressLength</a:t>
            </a:r>
            <a:r>
              <a:rPr lang="en-GB" sz="2200">
                <a:solidFill>
                  <a:schemeClr val="dk2"/>
                </a:solidFill>
              </a:rPr>
              <a:t>"</a:t>
            </a:r>
            <a:r>
              <a:rPr lang="en-GB" sz="2200"/>
              <a:t> </a:t>
            </a:r>
            <a:r>
              <a:rPr lang="en-GB" sz="2200">
                <a:solidFill>
                  <a:srgbClr val="8E7CC3"/>
                </a:solidFill>
              </a:rPr>
              <a:t>inType</a:t>
            </a:r>
            <a:r>
              <a:rPr lang="en-GB" sz="2200">
                <a:solidFill>
                  <a:schemeClr val="accent4"/>
                </a:solidFill>
              </a:rPr>
              <a:t>=</a:t>
            </a:r>
            <a:r>
              <a:rPr lang="en-GB" sz="2200">
                <a:solidFill>
                  <a:schemeClr val="dk2"/>
                </a:solidFill>
              </a:rPr>
              <a:t>"</a:t>
            </a:r>
            <a:r>
              <a:rPr lang="en-GB" sz="2200">
                <a:solidFill>
                  <a:schemeClr val="dk2"/>
                </a:solidFill>
              </a:rPr>
              <a:t>win:UInt32</a:t>
            </a:r>
            <a:r>
              <a:rPr lang="en-GB" sz="2200">
                <a:solidFill>
                  <a:schemeClr val="dk2"/>
                </a:solidFill>
              </a:rPr>
              <a:t>"</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t> </a:t>
            </a:r>
            <a:r>
              <a:rPr lang="en-GB" sz="2200">
                <a:solidFill>
                  <a:srgbClr val="8E7CC3"/>
                </a:solidFill>
              </a:rPr>
              <a:t>name</a:t>
            </a:r>
            <a:r>
              <a:rPr lang="en-GB" sz="2200">
                <a:solidFill>
                  <a:schemeClr val="accent4"/>
                </a:solidFill>
              </a:rPr>
              <a:t>=</a:t>
            </a:r>
            <a:r>
              <a:rPr lang="en-GB" sz="2200">
                <a:solidFill>
                  <a:schemeClr val="dk2"/>
                </a:solidFill>
              </a:rPr>
              <a:t>"</a:t>
            </a:r>
            <a:r>
              <a:rPr lang="en-GB" sz="2200">
                <a:solidFill>
                  <a:schemeClr val="dk2"/>
                </a:solidFill>
              </a:rPr>
              <a:t>LocalAddress</a:t>
            </a:r>
            <a:r>
              <a:rPr lang="en-GB" sz="2200">
                <a:solidFill>
                  <a:schemeClr val="dk2"/>
                </a:solidFill>
              </a:rPr>
              <a:t>"</a:t>
            </a:r>
            <a:r>
              <a:rPr lang="en-GB" sz="2200"/>
              <a:t> </a:t>
            </a:r>
            <a:r>
              <a:rPr lang="en-GB" sz="2200">
                <a:solidFill>
                  <a:srgbClr val="8E7CC3"/>
                </a:solidFill>
              </a:rPr>
              <a:t>inType</a:t>
            </a:r>
            <a:r>
              <a:rPr lang="en-GB" sz="2200">
                <a:solidFill>
                  <a:schemeClr val="accent4"/>
                </a:solidFill>
              </a:rPr>
              <a:t>=</a:t>
            </a:r>
            <a:r>
              <a:rPr lang="en-GB" sz="2200">
                <a:solidFill>
                  <a:schemeClr val="dk2"/>
                </a:solidFill>
              </a:rPr>
              <a:t>"win:Binary"  </a:t>
            </a:r>
            <a:r>
              <a:rPr lang="en-GB" sz="2200">
                <a:solidFill>
                  <a:srgbClr val="8E7CC3"/>
                </a:solidFill>
              </a:rPr>
              <a:t>length</a:t>
            </a:r>
            <a:r>
              <a:rPr lang="en-GB" sz="2200">
                <a:solidFill>
                  <a:schemeClr val="accent4"/>
                </a:solidFill>
              </a:rPr>
              <a:t>=</a:t>
            </a:r>
            <a:r>
              <a:rPr lang="en-GB" sz="2200">
                <a:solidFill>
                  <a:schemeClr val="dk2"/>
                </a:solidFill>
              </a:rPr>
              <a:t>”LocalAddressLength”</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"RemoteAddressLength"</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"RemoteAddress"</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"win:Binary"  </a:t>
            </a:r>
            <a:r>
              <a:rPr lang="en-GB" sz="2200">
                <a:solidFill>
                  <a:srgbClr val="8E7CC3"/>
                </a:solidFill>
              </a:rPr>
              <a:t>length</a:t>
            </a:r>
            <a:r>
              <a:rPr lang="en-GB" sz="2200">
                <a:solidFill>
                  <a:schemeClr val="accent4"/>
                </a:solidFill>
              </a:rPr>
              <a:t>=</a:t>
            </a:r>
            <a:r>
              <a:rPr lang="en-GB" sz="2200">
                <a:solidFill>
                  <a:schemeClr val="dk2"/>
                </a:solidFill>
              </a:rPr>
              <a:t>”RemoteAddressLength”</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a:t>
            </a:r>
            <a:endParaRPr sz="2200"/>
          </a:p>
          <a:p>
            <a:pPr indent="0" lvl="0" marL="0" rtl="0" algn="l">
              <a:lnSpc>
                <a:spcPct val="115000"/>
              </a:lnSpc>
              <a:spcBef>
                <a:spcPts val="0"/>
              </a:spcBef>
              <a:spcAft>
                <a:spcPts val="0"/>
              </a:spcAft>
              <a:buClr>
                <a:schemeClr val="dk1"/>
              </a:buClr>
              <a:buSzPts val="1100"/>
              <a:buFont typeface="Arial"/>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Clr>
                <a:schemeClr val="dk1"/>
              </a:buClr>
              <a:buSzPts val="1100"/>
              <a:buFont typeface="Arial"/>
              <a:buNone/>
            </a:pPr>
            <a:r>
              <a:t/>
            </a:r>
            <a:endParaRPr sz="2200"/>
          </a:p>
          <a:p>
            <a:pPr indent="0" lvl="0" marL="0" rtl="0" algn="l">
              <a:lnSpc>
                <a:spcPct val="115000"/>
              </a:lnSpc>
              <a:spcBef>
                <a:spcPts val="0"/>
              </a:spcBef>
              <a:spcAft>
                <a:spcPts val="0"/>
              </a:spcAft>
              <a:buNone/>
            </a:pPr>
            <a:r>
              <a:t/>
            </a:r>
            <a:endParaRPr sz="2200"/>
          </a:p>
          <a:p>
            <a:pPr indent="0" lvl="0" marL="0" rtl="0" algn="l">
              <a:lnSpc>
                <a:spcPct val="115000"/>
              </a:lnSpc>
              <a:spcBef>
                <a:spcPts val="0"/>
              </a:spcBef>
              <a:spcAft>
                <a:spcPts val="0"/>
              </a:spcAft>
              <a:buClr>
                <a:schemeClr val="dk1"/>
              </a:buClr>
              <a:buSzPts val="1100"/>
              <a:buFont typeface="Arial"/>
              <a:buNone/>
            </a:pPr>
            <a:r>
              <a:rPr lang="en-GB" sz="2200">
                <a:solidFill>
                  <a:schemeClr val="dk2"/>
                </a:solidFill>
              </a:rPr>
              <a:t>Address binary field := AF, IP, port</a:t>
            </a:r>
            <a:endParaRPr sz="2200"/>
          </a:p>
        </p:txBody>
      </p:sp>
      <p:sp>
        <p:nvSpPr>
          <p:cNvPr id="752" name="Google Shape;752;p87"/>
          <p:cNvSpPr txBox="1"/>
          <p:nvPr/>
        </p:nvSpPr>
        <p:spPr>
          <a:xfrm>
            <a:off x="0" y="6504000"/>
            <a:ext cx="710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https://github.com/repnz/etw-providers-docs/blob/master/Manifests-Win10-17134/Microsoft-Windows-TCPIP.xml</a:t>
            </a:r>
            <a:endParaRPr sz="1100">
              <a:solidFill>
                <a:schemeClr val="dk2"/>
              </a:solidFill>
            </a:endParaRPr>
          </a:p>
        </p:txBody>
      </p:sp>
      <p:sp>
        <p:nvSpPr>
          <p:cNvPr id="753" name="Google Shape;753;p87"/>
          <p:cNvSpPr txBox="1"/>
          <p:nvPr/>
        </p:nvSpPr>
        <p:spPr>
          <a:xfrm>
            <a:off x="571500" y="17145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800">
                <a:solidFill>
                  <a:schemeClr val="lt2"/>
                </a:solidFill>
              </a:rPr>
              <a:t>event 1017 — TcpAcceptListenerComplete</a:t>
            </a:r>
            <a:endParaRPr sz="1800">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TCP ETW</a:t>
            </a:r>
            <a:endParaRPr/>
          </a:p>
        </p:txBody>
      </p:sp>
      <p:sp>
        <p:nvSpPr>
          <p:cNvPr id="760" name="Google Shape;760;p88"/>
          <p:cNvSpPr txBox="1"/>
          <p:nvPr>
            <p:ph idx="1" type="body"/>
          </p:nvPr>
        </p:nvSpPr>
        <p:spPr>
          <a:xfrm>
            <a:off x="405800" y="2057400"/>
            <a:ext cx="11403900" cy="421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200">
                <a:solidFill>
                  <a:schemeClr val="accent4"/>
                </a:solidFill>
              </a:rPr>
              <a:t>&lt;</a:t>
            </a:r>
            <a:r>
              <a:rPr lang="en-GB" sz="2200">
                <a:solidFill>
                  <a:schemeClr val="accent2"/>
                </a:solidFill>
              </a:rPr>
              <a:t>template</a:t>
            </a:r>
            <a:r>
              <a:rPr lang="en-GB" sz="2200"/>
              <a:t> </a:t>
            </a:r>
            <a:r>
              <a:rPr lang="en-GB" sz="2200">
                <a:solidFill>
                  <a:srgbClr val="8E7CC3"/>
                </a:solidFill>
              </a:rPr>
              <a:t>tid</a:t>
            </a:r>
            <a:r>
              <a:rPr lang="en-GB" sz="2200">
                <a:solidFill>
                  <a:schemeClr val="accent4"/>
                </a:solidFill>
              </a:rPr>
              <a:t>=</a:t>
            </a:r>
            <a:r>
              <a:rPr lang="en-GB" sz="2200">
                <a:solidFill>
                  <a:schemeClr val="dk2"/>
                </a:solidFill>
              </a:rPr>
              <a:t>"TcpAccpetListenerRouteLookupFailureArgs"</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t> </a:t>
            </a:r>
            <a:r>
              <a:rPr lang="en-GB" sz="2200">
                <a:solidFill>
                  <a:srgbClr val="8E7CC3"/>
                </a:solidFill>
              </a:rPr>
              <a:t>name</a:t>
            </a:r>
            <a:r>
              <a:rPr lang="en-GB" sz="2200">
                <a:solidFill>
                  <a:schemeClr val="accent4"/>
                </a:solidFill>
              </a:rPr>
              <a:t>=</a:t>
            </a:r>
            <a:r>
              <a:rPr lang="en-GB" sz="2200">
                <a:solidFill>
                  <a:schemeClr val="dk2"/>
                </a:solidFill>
              </a:rPr>
              <a:t>"LocalAddressLength"</a:t>
            </a:r>
            <a:r>
              <a:rPr lang="en-GB" sz="2200"/>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t> </a:t>
            </a:r>
            <a:r>
              <a:rPr lang="en-GB" sz="2200">
                <a:solidFill>
                  <a:srgbClr val="8E7CC3"/>
                </a:solidFill>
              </a:rPr>
              <a:t>name</a:t>
            </a:r>
            <a:r>
              <a:rPr lang="en-GB" sz="2200">
                <a:solidFill>
                  <a:schemeClr val="accent4"/>
                </a:solidFill>
              </a:rPr>
              <a:t>=</a:t>
            </a:r>
            <a:r>
              <a:rPr lang="en-GB" sz="2200">
                <a:solidFill>
                  <a:schemeClr val="dk2"/>
                </a:solidFill>
              </a:rPr>
              <a:t>"LocalAddress"</a:t>
            </a:r>
            <a:r>
              <a:rPr lang="en-GB" sz="2200"/>
              <a:t> </a:t>
            </a:r>
            <a:r>
              <a:rPr lang="en-GB" sz="2200">
                <a:solidFill>
                  <a:srgbClr val="8E7CC3"/>
                </a:solidFill>
              </a:rPr>
              <a:t>inType</a:t>
            </a:r>
            <a:r>
              <a:rPr lang="en-GB" sz="2200">
                <a:solidFill>
                  <a:schemeClr val="accent4"/>
                </a:solidFill>
              </a:rPr>
              <a:t>=</a:t>
            </a:r>
            <a:r>
              <a:rPr lang="en-GB" sz="2200">
                <a:solidFill>
                  <a:schemeClr val="dk2"/>
                </a:solidFill>
              </a:rPr>
              <a:t>"win:Binary"  </a:t>
            </a:r>
            <a:r>
              <a:rPr lang="en-GB" sz="2200">
                <a:solidFill>
                  <a:srgbClr val="8E7CC3"/>
                </a:solidFill>
              </a:rPr>
              <a:t>length</a:t>
            </a:r>
            <a:r>
              <a:rPr lang="en-GB" sz="2200">
                <a:solidFill>
                  <a:schemeClr val="accent4"/>
                </a:solidFill>
              </a:rPr>
              <a:t>=</a:t>
            </a:r>
            <a:r>
              <a:rPr lang="en-GB" sz="2200">
                <a:solidFill>
                  <a:schemeClr val="dk2"/>
                </a:solidFill>
              </a:rPr>
              <a:t>”LocalAddressLength”</a:t>
            </a:r>
            <a:r>
              <a:rPr lang="en-GB" sz="2200">
                <a:solidFill>
                  <a:schemeClr val="accent4"/>
                </a:solidFill>
              </a:rPr>
              <a:t>/&gt;</a:t>
            </a:r>
            <a:endParaRPr sz="2200"/>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"RemoteAddressLength"</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"RemoteAddress"</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"win:Binary"  </a:t>
            </a:r>
            <a:r>
              <a:rPr lang="en-GB" sz="2200">
                <a:solidFill>
                  <a:srgbClr val="8E7CC3"/>
                </a:solidFill>
              </a:rPr>
              <a:t>length</a:t>
            </a:r>
            <a:r>
              <a:rPr lang="en-GB" sz="2200">
                <a:solidFill>
                  <a:schemeClr val="accent4"/>
                </a:solidFill>
              </a:rPr>
              <a:t>=</a:t>
            </a:r>
            <a:r>
              <a:rPr lang="en-GB" sz="2200">
                <a:solidFill>
                  <a:schemeClr val="dk2"/>
                </a:solidFill>
              </a:rPr>
              <a:t>”RemoteAddressLength”</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Clr>
                <a:schemeClr val="dk1"/>
              </a:buClr>
              <a:buSzPts val="1100"/>
              <a:buFont typeface="Arial"/>
              <a:buNone/>
            </a:pPr>
            <a:r>
              <a:rPr lang="en-GB" sz="2200"/>
              <a:t>     </a:t>
            </a:r>
            <a:r>
              <a:rPr lang="en-GB" sz="2200">
                <a:solidFill>
                  <a:schemeClr val="accent4"/>
                </a:solidFill>
              </a:rPr>
              <a:t>…</a:t>
            </a:r>
            <a:endParaRPr sz="2200"/>
          </a:p>
          <a:p>
            <a:pPr indent="0" lvl="0" marL="0" rtl="0" algn="l">
              <a:lnSpc>
                <a:spcPct val="115000"/>
              </a:lnSpc>
              <a:spcBef>
                <a:spcPts val="0"/>
              </a:spcBef>
              <a:spcAft>
                <a:spcPts val="0"/>
              </a:spcAft>
              <a:buClr>
                <a:schemeClr val="dk1"/>
              </a:buClr>
              <a:buSzPts val="1100"/>
              <a:buFont typeface="Arial"/>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Clr>
                <a:schemeClr val="dk1"/>
              </a:buClr>
              <a:buSzPts val="1100"/>
              <a:buFont typeface="Arial"/>
              <a:buNone/>
            </a:pPr>
            <a:r>
              <a:t/>
            </a:r>
            <a:endParaRPr sz="2200"/>
          </a:p>
          <a:p>
            <a:pPr indent="0" lvl="0" marL="0" rtl="0" algn="l">
              <a:lnSpc>
                <a:spcPct val="115000"/>
              </a:lnSpc>
              <a:spcBef>
                <a:spcPts val="0"/>
              </a:spcBef>
              <a:spcAft>
                <a:spcPts val="0"/>
              </a:spcAft>
              <a:buNone/>
            </a:pPr>
            <a:r>
              <a:t/>
            </a:r>
            <a:endParaRPr sz="2200"/>
          </a:p>
          <a:p>
            <a:pPr indent="0" lvl="0" marL="0" rtl="0" algn="l">
              <a:lnSpc>
                <a:spcPct val="115000"/>
              </a:lnSpc>
              <a:spcBef>
                <a:spcPts val="0"/>
              </a:spcBef>
              <a:spcAft>
                <a:spcPts val="0"/>
              </a:spcAft>
              <a:buNone/>
            </a:pPr>
            <a:r>
              <a:rPr lang="en-GB" sz="2200">
                <a:solidFill>
                  <a:schemeClr val="dk2"/>
                </a:solidFill>
              </a:rPr>
              <a:t>Address binary field := AF, IP, port</a:t>
            </a:r>
            <a:endParaRPr sz="2200"/>
          </a:p>
        </p:txBody>
      </p:sp>
      <p:sp>
        <p:nvSpPr>
          <p:cNvPr id="761" name="Google Shape;761;p88"/>
          <p:cNvSpPr txBox="1"/>
          <p:nvPr/>
        </p:nvSpPr>
        <p:spPr>
          <a:xfrm>
            <a:off x="0" y="6504000"/>
            <a:ext cx="710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https://github.com/repnz/etw-providers-docs/blob/master/Manifests-Win10-17134/Microsoft-Windows-TCPIP.xml</a:t>
            </a:r>
            <a:endParaRPr sz="1100">
              <a:solidFill>
                <a:schemeClr val="dk2"/>
              </a:solidFill>
            </a:endParaRPr>
          </a:p>
        </p:txBody>
      </p:sp>
      <p:sp>
        <p:nvSpPr>
          <p:cNvPr id="762" name="Google Shape;762;p88"/>
          <p:cNvSpPr/>
          <p:nvPr/>
        </p:nvSpPr>
        <p:spPr>
          <a:xfrm>
            <a:off x="882600" y="2911600"/>
            <a:ext cx="10185600" cy="38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8"/>
          <p:cNvSpPr/>
          <p:nvPr/>
        </p:nvSpPr>
        <p:spPr>
          <a:xfrm>
            <a:off x="882600" y="3673600"/>
            <a:ext cx="10852200" cy="38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8"/>
          <p:cNvSpPr txBox="1"/>
          <p:nvPr/>
        </p:nvSpPr>
        <p:spPr>
          <a:xfrm>
            <a:off x="571500" y="17145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1017 — TcpAcceptListenerComplete</a:t>
            </a:r>
            <a:endParaRPr sz="1800">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r>
              <a:rPr lang="en-GB"/>
              <a:t> </a:t>
            </a:r>
            <a:endParaRPr/>
          </a:p>
        </p:txBody>
      </p:sp>
      <p:sp>
        <p:nvSpPr>
          <p:cNvPr id="771" name="Google Shape;771;p89"/>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dk2"/>
                </a:solidFill>
              </a:rPr>
            </a:br>
            <a:r>
              <a:rPr lang="en-GB" sz="2200">
                <a:solidFill>
                  <a:schemeClr val="dk2"/>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772" name="Google Shape;772;p89"/>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a:t>
            </a:r>
            <a:r>
              <a:rPr lang="en-GB" sz="1100">
                <a:solidFill>
                  <a:schemeClr val="dk2"/>
                </a:solidFill>
              </a:rPr>
              <a:t>Microsoft-Windows-SMBServer.xml</a:t>
            </a:r>
            <a:endParaRPr sz="1100">
              <a:solidFill>
                <a:schemeClr val="dk2"/>
              </a:solidFill>
            </a:endParaRPr>
          </a:p>
        </p:txBody>
      </p:sp>
      <p:sp>
        <p:nvSpPr>
          <p:cNvPr id="773" name="Google Shape;773;p89"/>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a:t>
            </a:r>
            <a:r>
              <a:rPr b="1" lang="en-GB" sz="1800">
                <a:solidFill>
                  <a:schemeClr val="lt2"/>
                </a:solidFill>
              </a:rPr>
              <a:t>Smb2ConnectionAcceptStart</a:t>
            </a:r>
            <a:endParaRPr sz="1800">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endParaRPr/>
          </a:p>
        </p:txBody>
      </p:sp>
      <p:sp>
        <p:nvSpPr>
          <p:cNvPr id="780" name="Google Shape;780;p90"/>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dk2"/>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781" name="Google Shape;781;p90"/>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https://github.com/repnz/etw-providers-docs/blob/master/Manifests-Win10-17134/Microsoft-Windows-SMBServer.xml</a:t>
            </a:r>
            <a:endParaRPr sz="1100">
              <a:solidFill>
                <a:schemeClr val="dk2"/>
              </a:solidFill>
            </a:endParaRPr>
          </a:p>
        </p:txBody>
      </p:sp>
      <p:sp>
        <p:nvSpPr>
          <p:cNvPr id="782" name="Google Shape;782;p90"/>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Smb2ConnectionAcceptStart</a:t>
            </a:r>
            <a:endParaRPr sz="1800">
              <a:solidFill>
                <a:schemeClr val="lt2"/>
              </a:solidFill>
            </a:endParaRPr>
          </a:p>
        </p:txBody>
      </p:sp>
      <p:sp>
        <p:nvSpPr>
          <p:cNvPr id="783" name="Google Shape;783;p90"/>
          <p:cNvSpPr/>
          <p:nvPr/>
        </p:nvSpPr>
        <p:spPr>
          <a:xfrm>
            <a:off x="682525" y="3734475"/>
            <a:ext cx="4370100" cy="11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endParaRPr/>
          </a:p>
        </p:txBody>
      </p:sp>
      <p:sp>
        <p:nvSpPr>
          <p:cNvPr id="790" name="Google Shape;790;p91"/>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dk2"/>
                </a:solidFill>
              </a:rPr>
            </a:br>
            <a:r>
              <a:rPr lang="en-GB" sz="2200">
                <a:solidFill>
                  <a:schemeClr val="dk2"/>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791" name="Google Shape;791;p91"/>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https://github.com/repnz/etw-providers-docs/blob/master/Manifests-Win10-17134/Microsoft-Windows-SMBServer.xml</a:t>
            </a:r>
            <a:endParaRPr sz="1100">
              <a:solidFill>
                <a:schemeClr val="dk2"/>
              </a:solidFill>
            </a:endParaRPr>
          </a:p>
        </p:txBody>
      </p:sp>
      <p:sp>
        <p:nvSpPr>
          <p:cNvPr id="792" name="Google Shape;792;p91"/>
          <p:cNvSpPr/>
          <p:nvPr/>
        </p:nvSpPr>
        <p:spPr>
          <a:xfrm>
            <a:off x="682525" y="3734475"/>
            <a:ext cx="4370100" cy="11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1"/>
          <p:cNvSpPr txBox="1"/>
          <p:nvPr/>
        </p:nvSpPr>
        <p:spPr>
          <a:xfrm>
            <a:off x="6502925" y="1714500"/>
            <a:ext cx="5427600" cy="4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a:t>
            </a:r>
            <a:r>
              <a:rPr lang="en-GB" sz="2200">
                <a:solidFill>
                  <a:schemeClr val="dk2"/>
                </a:solidFill>
              </a:rPr>
              <a:t>Smb2RequestCreate_V2</a:t>
            </a:r>
            <a:r>
              <a:rPr lang="en-GB" sz="2200">
                <a:solidFill>
                  <a:schemeClr val="dk2"/>
                </a:solidFill>
              </a:rPr>
              <a: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45720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"Filename"</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"TreeConnectGUID"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solidFill>
                <a:schemeClr val="dk1"/>
              </a:solidFill>
            </a:endParaRPr>
          </a:p>
          <a:p>
            <a:pPr indent="0" lvl="0" marL="0" rtl="0" algn="l">
              <a:lnSpc>
                <a:spcPct val="115000"/>
              </a:lnSpc>
              <a:spcBef>
                <a:spcPts val="0"/>
              </a:spcBef>
              <a:spcAft>
                <a:spcPts val="0"/>
              </a:spcAft>
              <a:buNone/>
            </a:pPr>
            <a:r>
              <a:t/>
            </a:r>
            <a:endParaRPr sz="2200">
              <a:solidFill>
                <a:schemeClr val="accent4"/>
              </a:solidFill>
            </a:endParaRPr>
          </a:p>
        </p:txBody>
      </p:sp>
      <p:sp>
        <p:nvSpPr>
          <p:cNvPr id="794" name="Google Shape;794;p91"/>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Smb2ConnectionAcceptStart</a:t>
            </a:r>
            <a:endParaRPr sz="1800">
              <a:solidFill>
                <a:schemeClr val="lt2"/>
              </a:solidFill>
            </a:endParaRPr>
          </a:p>
        </p:txBody>
      </p:sp>
      <p:sp>
        <p:nvSpPr>
          <p:cNvPr id="795" name="Google Shape;795;p91"/>
          <p:cNvSpPr txBox="1"/>
          <p:nvPr/>
        </p:nvSpPr>
        <p:spPr>
          <a:xfrm>
            <a:off x="6819900" y="1409700"/>
            <a:ext cx="41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8 — </a:t>
            </a:r>
            <a:r>
              <a:rPr b="1" lang="en-GB" sz="1800">
                <a:solidFill>
                  <a:schemeClr val="lt2"/>
                </a:solidFill>
              </a:rPr>
              <a:t>Smb2RequestCreate_V2</a:t>
            </a:r>
            <a:endParaRPr sz="1800">
              <a:solidFill>
                <a:schemeClr val="lt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endParaRPr/>
          </a:p>
        </p:txBody>
      </p:sp>
      <p:sp>
        <p:nvSpPr>
          <p:cNvPr id="802" name="Google Shape;802;p92"/>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dk2"/>
                </a:solidFill>
              </a:rPr>
            </a:br>
            <a:r>
              <a:rPr lang="en-GB" sz="2200">
                <a:solidFill>
                  <a:schemeClr val="dk2"/>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803" name="Google Shape;803;p92"/>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https://github.com/repnz/etw-providers-docs/blob/master/Manifests-Win10-17134/Microsoft-Windows-SMBServer.xml</a:t>
            </a:r>
            <a:endParaRPr sz="1100">
              <a:solidFill>
                <a:schemeClr val="dk2"/>
              </a:solidFill>
            </a:endParaRPr>
          </a:p>
        </p:txBody>
      </p:sp>
      <p:sp>
        <p:nvSpPr>
          <p:cNvPr id="804" name="Google Shape;804;p92"/>
          <p:cNvSpPr txBox="1"/>
          <p:nvPr/>
        </p:nvSpPr>
        <p:spPr>
          <a:xfrm>
            <a:off x="6502925" y="1714500"/>
            <a:ext cx="5427600" cy="4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"Smb2RequestCreate_V2"</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45720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"Filename"</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"TreeConnectGUID"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solidFill>
                <a:schemeClr val="dk1"/>
              </a:solidFill>
            </a:endParaRPr>
          </a:p>
          <a:p>
            <a:pPr indent="0" lvl="0" marL="0" rtl="0" algn="l">
              <a:lnSpc>
                <a:spcPct val="115000"/>
              </a:lnSpc>
              <a:spcBef>
                <a:spcPts val="0"/>
              </a:spcBef>
              <a:spcAft>
                <a:spcPts val="0"/>
              </a:spcAft>
              <a:buNone/>
            </a:pPr>
            <a:r>
              <a:t/>
            </a:r>
            <a:endParaRPr sz="2200">
              <a:solidFill>
                <a:schemeClr val="accent4"/>
              </a:solidFill>
            </a:endParaRPr>
          </a:p>
        </p:txBody>
      </p:sp>
      <p:sp>
        <p:nvSpPr>
          <p:cNvPr id="805" name="Google Shape;805;p92"/>
          <p:cNvSpPr/>
          <p:nvPr/>
        </p:nvSpPr>
        <p:spPr>
          <a:xfrm>
            <a:off x="7010200" y="2556550"/>
            <a:ext cx="4200000" cy="86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2"/>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Smb2ConnectionAcceptStart</a:t>
            </a:r>
            <a:endParaRPr sz="1800">
              <a:solidFill>
                <a:schemeClr val="lt2"/>
              </a:solidFill>
            </a:endParaRPr>
          </a:p>
        </p:txBody>
      </p:sp>
      <p:sp>
        <p:nvSpPr>
          <p:cNvPr id="807" name="Google Shape;807;p92"/>
          <p:cNvSpPr txBox="1"/>
          <p:nvPr/>
        </p:nvSpPr>
        <p:spPr>
          <a:xfrm>
            <a:off x="6819900" y="1409700"/>
            <a:ext cx="41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8 — Smb2RequestCreate_V2</a:t>
            </a:r>
            <a:endParaRPr sz="1800">
              <a:solidFill>
                <a:schemeClr val="lt2"/>
              </a:solidFill>
            </a:endParaRPr>
          </a:p>
        </p:txBody>
      </p:sp>
      <p:sp>
        <p:nvSpPr>
          <p:cNvPr id="808" name="Google Shape;808;p92"/>
          <p:cNvSpPr/>
          <p:nvPr/>
        </p:nvSpPr>
        <p:spPr>
          <a:xfrm>
            <a:off x="682525" y="3734475"/>
            <a:ext cx="4370100" cy="11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endParaRPr/>
          </a:p>
        </p:txBody>
      </p:sp>
      <p:sp>
        <p:nvSpPr>
          <p:cNvPr id="815" name="Google Shape;815;p93"/>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816" name="Google Shape;816;p93"/>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https://github.com/repnz/etw-providers-docs/blob/master/Manifests-Win10-17134/Microsoft-Windows-SMBServer.xml</a:t>
            </a:r>
            <a:endParaRPr sz="1100">
              <a:solidFill>
                <a:schemeClr val="dk2"/>
              </a:solidFill>
            </a:endParaRPr>
          </a:p>
        </p:txBody>
      </p:sp>
      <p:sp>
        <p:nvSpPr>
          <p:cNvPr id="817" name="Google Shape;817;p93"/>
          <p:cNvSpPr txBox="1"/>
          <p:nvPr/>
        </p:nvSpPr>
        <p:spPr>
          <a:xfrm>
            <a:off x="6502925" y="1714500"/>
            <a:ext cx="5427600" cy="4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"Smb2RequestCreate_V2"</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45720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"Filename"</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"TreeConnectGUID"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solidFill>
                <a:schemeClr val="dk1"/>
              </a:solidFill>
            </a:endParaRPr>
          </a:p>
          <a:p>
            <a:pPr indent="0" lvl="0" marL="0" rtl="0" algn="l">
              <a:lnSpc>
                <a:spcPct val="115000"/>
              </a:lnSpc>
              <a:spcBef>
                <a:spcPts val="0"/>
              </a:spcBef>
              <a:spcAft>
                <a:spcPts val="0"/>
              </a:spcAft>
              <a:buNone/>
            </a:pPr>
            <a:r>
              <a:t/>
            </a:r>
            <a:endParaRPr sz="2200">
              <a:solidFill>
                <a:schemeClr val="accent4"/>
              </a:solidFill>
            </a:endParaRPr>
          </a:p>
        </p:txBody>
      </p:sp>
      <p:sp>
        <p:nvSpPr>
          <p:cNvPr id="818" name="Google Shape;818;p93"/>
          <p:cNvSpPr/>
          <p:nvPr/>
        </p:nvSpPr>
        <p:spPr>
          <a:xfrm>
            <a:off x="7010200" y="2556550"/>
            <a:ext cx="4200000" cy="86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93"/>
          <p:cNvCxnSpPr>
            <a:stCxn id="820" idx="3"/>
            <a:endCxn id="818" idx="1"/>
          </p:cNvCxnSpPr>
          <p:nvPr/>
        </p:nvCxnSpPr>
        <p:spPr>
          <a:xfrm flipH="1" rot="10800000">
            <a:off x="5052625" y="2987625"/>
            <a:ext cx="1957500" cy="1345500"/>
          </a:xfrm>
          <a:prstGeom prst="straightConnector1">
            <a:avLst/>
          </a:prstGeom>
          <a:noFill/>
          <a:ln cap="flat" cmpd="sng" w="9525">
            <a:solidFill>
              <a:schemeClr val="accent1"/>
            </a:solidFill>
            <a:prstDash val="solid"/>
            <a:round/>
            <a:headEnd len="med" w="med" type="stealth"/>
            <a:tailEnd len="med" w="med" type="triangle"/>
          </a:ln>
        </p:spPr>
      </p:cxnSp>
      <p:sp>
        <p:nvSpPr>
          <p:cNvPr id="821" name="Google Shape;821;p93"/>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Smb2ConnectionAcceptStart</a:t>
            </a:r>
            <a:endParaRPr sz="1800">
              <a:solidFill>
                <a:schemeClr val="lt2"/>
              </a:solidFill>
            </a:endParaRPr>
          </a:p>
        </p:txBody>
      </p:sp>
      <p:sp>
        <p:nvSpPr>
          <p:cNvPr id="822" name="Google Shape;822;p93"/>
          <p:cNvSpPr txBox="1"/>
          <p:nvPr/>
        </p:nvSpPr>
        <p:spPr>
          <a:xfrm>
            <a:off x="6819900" y="1409700"/>
            <a:ext cx="41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8 — Smb2RequestCreate_V2</a:t>
            </a:r>
            <a:endParaRPr sz="1800">
              <a:solidFill>
                <a:schemeClr val="lt2"/>
              </a:solidFill>
            </a:endParaRPr>
          </a:p>
        </p:txBody>
      </p:sp>
      <p:sp>
        <p:nvSpPr>
          <p:cNvPr id="820" name="Google Shape;820;p93"/>
          <p:cNvSpPr/>
          <p:nvPr/>
        </p:nvSpPr>
        <p:spPr>
          <a:xfrm>
            <a:off x="682525" y="3734475"/>
            <a:ext cx="4370100" cy="11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SMB ETW</a:t>
            </a:r>
            <a:endParaRPr/>
          </a:p>
        </p:txBody>
      </p:sp>
      <p:sp>
        <p:nvSpPr>
          <p:cNvPr id="829" name="Google Shape;829;p94"/>
          <p:cNvSpPr txBox="1"/>
          <p:nvPr/>
        </p:nvSpPr>
        <p:spPr>
          <a:xfrm>
            <a:off x="304350" y="1714500"/>
            <a:ext cx="5944800" cy="3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"Smb2ConnectionAcceptStart"</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"AddressLength"</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"win:UInt32"</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"Address"</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"win:Binary"  </a:t>
            </a:r>
            <a:br>
              <a:rPr lang="en-GB" sz="2200">
                <a:solidFill>
                  <a:schemeClr val="dk2"/>
                </a:solidFill>
              </a:rPr>
            </a:br>
            <a:r>
              <a:rPr lang="en-GB" sz="2200">
                <a:solidFill>
                  <a:schemeClr val="dk2"/>
                </a:solidFill>
              </a:rPr>
              <a:t>			</a:t>
            </a:r>
            <a:r>
              <a:rPr lang="en-GB" sz="2200">
                <a:solidFill>
                  <a:srgbClr val="8E7CC3"/>
                </a:solidFill>
              </a:rPr>
              <a:t>length</a:t>
            </a:r>
            <a:r>
              <a:rPr lang="en-GB" sz="2200">
                <a:solidFill>
                  <a:schemeClr val="accent4"/>
                </a:solidFill>
              </a:rPr>
              <a:t>=</a:t>
            </a:r>
            <a:r>
              <a:rPr lang="en-GB" sz="2200">
                <a:solidFill>
                  <a:schemeClr val="dk2"/>
                </a:solidFill>
              </a:rPr>
              <a:t>”AddressLength”</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p>
        </p:txBody>
      </p:sp>
      <p:sp>
        <p:nvSpPr>
          <p:cNvPr id="830" name="Google Shape;830;p94"/>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rPr>
              <a:t>https://github.com/repnz/etw-providers-docs/blob/master/Manifests-Win10-17134/Microsoft-Windows-SMBServer.xml</a:t>
            </a:r>
            <a:endParaRPr sz="1100">
              <a:solidFill>
                <a:schemeClr val="dk2"/>
              </a:solidFill>
            </a:endParaRPr>
          </a:p>
        </p:txBody>
      </p:sp>
      <p:sp>
        <p:nvSpPr>
          <p:cNvPr id="831" name="Google Shape;831;p94"/>
          <p:cNvSpPr txBox="1"/>
          <p:nvPr/>
        </p:nvSpPr>
        <p:spPr>
          <a:xfrm>
            <a:off x="6502925" y="1714500"/>
            <a:ext cx="5427600" cy="4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lt1"/>
                </a:solidFill>
              </a:rPr>
              <a:t> </a:t>
            </a:r>
            <a:r>
              <a:rPr lang="en-GB" sz="2200">
                <a:solidFill>
                  <a:srgbClr val="8E7CC3"/>
                </a:solidFill>
              </a:rPr>
              <a:t>tid</a:t>
            </a:r>
            <a:r>
              <a:rPr lang="en-GB" sz="2200">
                <a:solidFill>
                  <a:schemeClr val="accent4"/>
                </a:solidFill>
              </a:rPr>
              <a:t>=</a:t>
            </a:r>
            <a:r>
              <a:rPr lang="en-GB" sz="2200">
                <a:solidFill>
                  <a:schemeClr val="dk2"/>
                </a:solidFill>
              </a:rPr>
              <a:t>"Smb2RequestCreate_V2"</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45720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"Filename"</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endParaRPr sz="2200">
              <a:solidFill>
                <a:schemeClr val="accent4"/>
              </a:solidFill>
            </a:endParaRPr>
          </a:p>
          <a:p>
            <a:pPr indent="0" lvl="0" marL="0" rtl="0" algn="l">
              <a:lnSpc>
                <a:spcPct val="115000"/>
              </a:lnSpc>
              <a:spcBef>
                <a:spcPts val="0"/>
              </a:spcBef>
              <a:spcAft>
                <a:spcPts val="0"/>
              </a:spcAft>
              <a:buNone/>
            </a:pPr>
            <a:r>
              <a:rPr lang="en-GB" sz="2200">
                <a:solidFill>
                  <a:schemeClr val="accent4"/>
                </a:solidFill>
              </a:rPr>
              <a:t>	…</a:t>
            </a:r>
            <a:endParaRPr sz="2200">
              <a:solidFill>
                <a:schemeClr val="accent4"/>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"ConnectionGUID"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endParaRPr sz="2200">
              <a:solidFill>
                <a:schemeClr val="lt1"/>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"TreeConnectGUID"</a:t>
            </a:r>
            <a:r>
              <a:rPr lang="en-GB" sz="2200">
                <a:solidFill>
                  <a:schemeClr val="lt1"/>
                </a:solidFill>
              </a:rPr>
              <a:t> </a:t>
            </a:r>
            <a:br>
              <a:rPr lang="en-GB" sz="2200">
                <a:solidFill>
                  <a:schemeClr val="lt1"/>
                </a:solidFill>
              </a:rPr>
            </a:b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"win:GUID"</a:t>
            </a:r>
            <a:r>
              <a:rPr lang="en-GB" sz="2200">
                <a:solidFill>
                  <a:schemeClr val="accent4"/>
                </a:solidFill>
              </a:rPr>
              <a:t>/&gt;</a:t>
            </a:r>
            <a:r>
              <a:rPr lang="en-GB" sz="2200">
                <a:solidFill>
                  <a:schemeClr val="dk2"/>
                </a:solidFill>
              </a:rPr>
              <a:t> </a:t>
            </a:r>
            <a:endParaRPr sz="2200">
              <a:solidFill>
                <a:schemeClr val="lt1"/>
              </a:solidFill>
            </a:endParaRPr>
          </a:p>
          <a:p>
            <a:pPr indent="0" lvl="0" marL="0" rtl="0" algn="l">
              <a:lnSpc>
                <a:spcPct val="115000"/>
              </a:lnSpc>
              <a:spcBef>
                <a:spcPts val="0"/>
              </a:spcBef>
              <a:spcAft>
                <a:spcPts val="0"/>
              </a:spcAft>
              <a:buNone/>
            </a:pPr>
            <a:r>
              <a:rPr lang="en-GB" sz="2200">
                <a:solidFill>
                  <a:schemeClr val="accent4"/>
                </a:solidFill>
              </a:rPr>
              <a:t>&lt;/</a:t>
            </a:r>
            <a:r>
              <a:rPr lang="en-GB" sz="2200">
                <a:solidFill>
                  <a:schemeClr val="accent2"/>
                </a:solidFill>
              </a:rPr>
              <a:t>template</a:t>
            </a:r>
            <a:r>
              <a:rPr lang="en-GB" sz="2200">
                <a:solidFill>
                  <a:schemeClr val="accent4"/>
                </a:solidFill>
              </a:rPr>
              <a:t>&gt;</a:t>
            </a:r>
            <a:endParaRPr>
              <a:solidFill>
                <a:schemeClr val="dk1"/>
              </a:solidFill>
            </a:endParaRPr>
          </a:p>
          <a:p>
            <a:pPr indent="0" lvl="0" marL="0" rtl="0" algn="l">
              <a:lnSpc>
                <a:spcPct val="115000"/>
              </a:lnSpc>
              <a:spcBef>
                <a:spcPts val="0"/>
              </a:spcBef>
              <a:spcAft>
                <a:spcPts val="0"/>
              </a:spcAft>
              <a:buNone/>
            </a:pPr>
            <a:r>
              <a:t/>
            </a:r>
            <a:endParaRPr sz="2200">
              <a:solidFill>
                <a:schemeClr val="accent4"/>
              </a:solidFill>
            </a:endParaRPr>
          </a:p>
        </p:txBody>
      </p:sp>
      <p:sp>
        <p:nvSpPr>
          <p:cNvPr id="832" name="Google Shape;832;p94"/>
          <p:cNvSpPr/>
          <p:nvPr/>
        </p:nvSpPr>
        <p:spPr>
          <a:xfrm>
            <a:off x="7010200" y="2556550"/>
            <a:ext cx="4200000" cy="86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94"/>
          <p:cNvCxnSpPr>
            <a:stCxn id="834" idx="3"/>
            <a:endCxn id="832" idx="1"/>
          </p:cNvCxnSpPr>
          <p:nvPr/>
        </p:nvCxnSpPr>
        <p:spPr>
          <a:xfrm flipH="1" rot="10800000">
            <a:off x="5052625" y="2987625"/>
            <a:ext cx="1957500" cy="1345500"/>
          </a:xfrm>
          <a:prstGeom prst="straightConnector1">
            <a:avLst/>
          </a:prstGeom>
          <a:noFill/>
          <a:ln cap="flat" cmpd="sng" w="9525">
            <a:solidFill>
              <a:schemeClr val="accent1"/>
            </a:solidFill>
            <a:prstDash val="solid"/>
            <a:round/>
            <a:headEnd len="med" w="med" type="stealth"/>
            <a:tailEnd len="med" w="med" type="triangle"/>
          </a:ln>
        </p:spPr>
      </p:cxnSp>
      <p:sp>
        <p:nvSpPr>
          <p:cNvPr id="835" name="Google Shape;835;p94"/>
          <p:cNvSpPr txBox="1"/>
          <p:nvPr/>
        </p:nvSpPr>
        <p:spPr>
          <a:xfrm>
            <a:off x="495300" y="1409700"/>
            <a:ext cx="92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500 — Smb2ConnectionAcceptStart</a:t>
            </a:r>
            <a:endParaRPr sz="1800">
              <a:solidFill>
                <a:schemeClr val="lt2"/>
              </a:solidFill>
            </a:endParaRPr>
          </a:p>
        </p:txBody>
      </p:sp>
      <p:sp>
        <p:nvSpPr>
          <p:cNvPr id="836" name="Google Shape;836;p94"/>
          <p:cNvSpPr txBox="1"/>
          <p:nvPr/>
        </p:nvSpPr>
        <p:spPr>
          <a:xfrm>
            <a:off x="6819900" y="1409700"/>
            <a:ext cx="41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rPr>
              <a:t>event 8 — Smb2RequestCreate_V2</a:t>
            </a:r>
            <a:endParaRPr sz="1800">
              <a:solidFill>
                <a:schemeClr val="lt2"/>
              </a:solidFill>
            </a:endParaRPr>
          </a:p>
        </p:txBody>
      </p:sp>
      <p:sp>
        <p:nvSpPr>
          <p:cNvPr id="834" name="Google Shape;834;p94"/>
          <p:cNvSpPr/>
          <p:nvPr/>
        </p:nvSpPr>
        <p:spPr>
          <a:xfrm>
            <a:off x="682525" y="3734475"/>
            <a:ext cx="4370100" cy="11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94"/>
          <p:cNvCxnSpPr/>
          <p:nvPr/>
        </p:nvCxnSpPr>
        <p:spPr>
          <a:xfrm>
            <a:off x="4750175" y="2521325"/>
            <a:ext cx="2208600" cy="16743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Attacks are Hard to Detect</a:t>
            </a:r>
            <a:endParaRPr/>
          </a:p>
        </p:txBody>
      </p:sp>
      <p:sp>
        <p:nvSpPr>
          <p:cNvPr id="182" name="Google Shape;182;p3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RPC is another layer of encapsulation that you need to peel</a:t>
            </a:r>
            <a:endParaRPr/>
          </a:p>
          <a:p>
            <a:pPr indent="-330200" lvl="1" marL="914400" rtl="0" algn="l">
              <a:spcBef>
                <a:spcPts val="0"/>
              </a:spcBef>
              <a:spcAft>
                <a:spcPts val="0"/>
              </a:spcAft>
              <a:buSzPts val="1600"/>
              <a:buChar char="○"/>
            </a:pPr>
            <a:r>
              <a:rPr lang="en-GB"/>
              <a:t>Deep packet inspection is expensive, usually only connection metadata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44" name="Google Shape;844;p95"/>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45" name="Google Shape;845;p95"/>
          <p:cNvSpPr/>
          <p:nvPr/>
        </p:nvSpPr>
        <p:spPr>
          <a:xfrm>
            <a:off x="1582625" y="2282625"/>
            <a:ext cx="2140500" cy="69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Windows Kernel</a:t>
            </a:r>
            <a:br>
              <a:rPr lang="en-GB" sz="1800"/>
            </a:br>
            <a:r>
              <a:rPr b="1" lang="en-GB" sz="1800">
                <a:solidFill>
                  <a:schemeClr val="dk1"/>
                </a:solidFill>
              </a:rPr>
              <a:t>SMB Provider</a:t>
            </a:r>
            <a:endParaRPr b="1" sz="1800">
              <a:solidFill>
                <a:schemeClr val="dk1"/>
              </a:solidFill>
            </a:endParaRPr>
          </a:p>
        </p:txBody>
      </p:sp>
      <p:sp>
        <p:nvSpPr>
          <p:cNvPr id="846" name="Google Shape;846;p95"/>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a:t>
            </a:r>
            <a:r>
              <a:rPr lang="en-GB" sz="1800">
                <a:solidFill>
                  <a:schemeClr val="lt2"/>
                </a:solidFill>
              </a:rPr>
              <a:t> Consumer</a:t>
            </a:r>
            <a:endParaRPr sz="1800">
              <a:solidFill>
                <a:schemeClr val="lt2"/>
              </a:solidFill>
            </a:endParaRPr>
          </a:p>
        </p:txBody>
      </p:sp>
      <p:cxnSp>
        <p:nvCxnSpPr>
          <p:cNvPr id="847" name="Google Shape;847;p95"/>
          <p:cNvCxnSpPr>
            <a:stCxn id="845" idx="2"/>
            <a:endCxn id="846" idx="0"/>
          </p:cNvCxnSpPr>
          <p:nvPr/>
        </p:nvCxnSpPr>
        <p:spPr>
          <a:xfrm>
            <a:off x="2652875" y="2972625"/>
            <a:ext cx="3023400" cy="2404500"/>
          </a:xfrm>
          <a:prstGeom prst="straightConnector1">
            <a:avLst/>
          </a:prstGeom>
          <a:noFill/>
          <a:ln cap="flat" cmpd="sng" w="19050">
            <a:solidFill>
              <a:schemeClr val="dk2"/>
            </a:solidFill>
            <a:prstDash val="solid"/>
            <a:round/>
            <a:headEnd len="med" w="med" type="none"/>
            <a:tailEnd len="med" w="med" type="triangle"/>
          </a:ln>
        </p:spPr>
      </p:cxnSp>
      <p:sp>
        <p:nvSpPr>
          <p:cNvPr id="848" name="Google Shape;848;p95"/>
          <p:cNvSpPr txBox="1"/>
          <p:nvPr/>
        </p:nvSpPr>
        <p:spPr>
          <a:xfrm rot="2261207">
            <a:off x="3510164" y="3712982"/>
            <a:ext cx="2323076" cy="7389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a:t>
            </a:r>
            <a:br>
              <a:rPr lang="en-GB" sz="1800">
                <a:solidFill>
                  <a:schemeClr val="lt1"/>
                </a:solidFill>
              </a:rPr>
            </a:br>
            <a:r>
              <a:rPr lang="en-GB" sz="1800">
                <a:solidFill>
                  <a:schemeClr val="lt1"/>
                </a:solidFill>
              </a:rPr>
              <a:t>&lt;Connection GUID&gt;</a:t>
            </a:r>
            <a:endParaRPr sz="1800">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55" name="Google Shape;855;p96"/>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56" name="Google Shape;856;p96"/>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 Consumer</a:t>
            </a:r>
            <a:endParaRPr sz="1800">
              <a:solidFill>
                <a:schemeClr val="lt2"/>
              </a:solidFill>
            </a:endParaRPr>
          </a:p>
        </p:txBody>
      </p:sp>
      <p:sp>
        <p:nvSpPr>
          <p:cNvPr id="857" name="Google Shape;857;p96"/>
          <p:cNvSpPr txBox="1"/>
          <p:nvPr/>
        </p:nvSpPr>
        <p:spPr>
          <a:xfrm rot="-347">
            <a:off x="7233378" y="5328009"/>
            <a:ext cx="297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 : &lt;Connection GUID&gt;</a:t>
            </a:r>
            <a:endParaRPr sz="18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64" name="Google Shape;864;p97"/>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65" name="Google Shape;865;p97"/>
          <p:cNvSpPr/>
          <p:nvPr/>
        </p:nvSpPr>
        <p:spPr>
          <a:xfrm>
            <a:off x="4478225" y="2282625"/>
            <a:ext cx="2140500" cy="69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Windows Kernel</a:t>
            </a:r>
            <a:br>
              <a:rPr lang="en-GB" sz="1800"/>
            </a:br>
            <a:r>
              <a:rPr b="1" lang="en-GB" sz="1800">
                <a:solidFill>
                  <a:schemeClr val="dk1"/>
                </a:solidFill>
              </a:rPr>
              <a:t>SMB Provider</a:t>
            </a:r>
            <a:endParaRPr b="1" sz="1800">
              <a:solidFill>
                <a:schemeClr val="dk1"/>
              </a:solidFill>
            </a:endParaRPr>
          </a:p>
        </p:txBody>
      </p:sp>
      <p:sp>
        <p:nvSpPr>
          <p:cNvPr id="866" name="Google Shape;866;p97"/>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 Consumer</a:t>
            </a:r>
            <a:endParaRPr sz="1800">
              <a:solidFill>
                <a:schemeClr val="lt2"/>
              </a:solidFill>
            </a:endParaRPr>
          </a:p>
        </p:txBody>
      </p:sp>
      <p:sp>
        <p:nvSpPr>
          <p:cNvPr id="867" name="Google Shape;867;p97"/>
          <p:cNvSpPr txBox="1"/>
          <p:nvPr/>
        </p:nvSpPr>
        <p:spPr>
          <a:xfrm rot="-347">
            <a:off x="7233378" y="5328009"/>
            <a:ext cx="297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 : &lt;Connection GUID&gt;</a:t>
            </a:r>
            <a:endParaRPr sz="1800">
              <a:solidFill>
                <a:schemeClr val="lt1"/>
              </a:solidFill>
            </a:endParaRPr>
          </a:p>
        </p:txBody>
      </p:sp>
      <p:cxnSp>
        <p:nvCxnSpPr>
          <p:cNvPr id="868" name="Google Shape;868;p97"/>
          <p:cNvCxnSpPr>
            <a:stCxn id="865" idx="2"/>
          </p:cNvCxnSpPr>
          <p:nvPr/>
        </p:nvCxnSpPr>
        <p:spPr>
          <a:xfrm>
            <a:off x="5548475" y="2972625"/>
            <a:ext cx="127800" cy="2404500"/>
          </a:xfrm>
          <a:prstGeom prst="straightConnector1">
            <a:avLst/>
          </a:prstGeom>
          <a:noFill/>
          <a:ln cap="flat" cmpd="sng" w="19050">
            <a:solidFill>
              <a:schemeClr val="dk2"/>
            </a:solidFill>
            <a:prstDash val="solid"/>
            <a:round/>
            <a:headEnd len="med" w="med" type="none"/>
            <a:tailEnd len="med" w="med" type="triangle"/>
          </a:ln>
        </p:spPr>
      </p:cxnSp>
      <p:sp>
        <p:nvSpPr>
          <p:cNvPr id="869" name="Google Shape;869;p97"/>
          <p:cNvSpPr txBox="1"/>
          <p:nvPr/>
        </p:nvSpPr>
        <p:spPr>
          <a:xfrm rot="-347">
            <a:off x="5676278" y="3400684"/>
            <a:ext cx="297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&lt;Connection GUID&gt;</a:t>
            </a:r>
            <a:br>
              <a:rPr lang="en-GB" sz="1800">
                <a:solidFill>
                  <a:schemeClr val="lt1"/>
                </a:solidFill>
              </a:rPr>
            </a:br>
            <a:r>
              <a:rPr lang="en-GB" sz="1800">
                <a:solidFill>
                  <a:schemeClr val="lt1"/>
                </a:solidFill>
              </a:rPr>
              <a:t>&lt;Pipe&gt;</a:t>
            </a:r>
            <a:endParaRPr sz="18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76" name="Google Shape;876;p98"/>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77" name="Google Shape;877;p98"/>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 Consumer</a:t>
            </a:r>
            <a:endParaRPr sz="1800">
              <a:solidFill>
                <a:schemeClr val="lt2"/>
              </a:solidFill>
            </a:endParaRPr>
          </a:p>
        </p:txBody>
      </p:sp>
      <p:sp>
        <p:nvSpPr>
          <p:cNvPr id="878" name="Google Shape;878;p98"/>
          <p:cNvSpPr txBox="1"/>
          <p:nvPr/>
        </p:nvSpPr>
        <p:spPr>
          <a:xfrm rot="-300">
            <a:off x="7233375" y="5327997"/>
            <a:ext cx="34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 : &lt;Connection GUID&gt;</a:t>
            </a:r>
            <a:br>
              <a:rPr lang="en-GB" sz="1800">
                <a:solidFill>
                  <a:schemeClr val="lt1"/>
                </a:solidFill>
              </a:rPr>
            </a:br>
            <a:r>
              <a:rPr lang="en-GB" sz="1800">
                <a:solidFill>
                  <a:schemeClr val="lt1"/>
                </a:solidFill>
              </a:rPr>
              <a:t>&lt;Connection GUID&gt; : &lt;Pipe&gt;</a:t>
            </a:r>
            <a:endParaRPr sz="18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85" name="Google Shape;885;p99"/>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86" name="Google Shape;886;p99"/>
          <p:cNvSpPr/>
          <p:nvPr/>
        </p:nvSpPr>
        <p:spPr>
          <a:xfrm>
            <a:off x="7373825" y="2282625"/>
            <a:ext cx="2140500" cy="69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UM Process</a:t>
            </a:r>
            <a:br>
              <a:rPr lang="en-GB" sz="1800"/>
            </a:br>
            <a:r>
              <a:rPr b="1" lang="en-GB" sz="1800">
                <a:solidFill>
                  <a:schemeClr val="dk1"/>
                </a:solidFill>
              </a:rPr>
              <a:t>RPC</a:t>
            </a:r>
            <a:r>
              <a:rPr b="1" lang="en-GB" sz="1800">
                <a:solidFill>
                  <a:schemeClr val="dk1"/>
                </a:solidFill>
              </a:rPr>
              <a:t> Provider</a:t>
            </a:r>
            <a:endParaRPr b="1" sz="1800">
              <a:solidFill>
                <a:schemeClr val="dk1"/>
              </a:solidFill>
            </a:endParaRPr>
          </a:p>
        </p:txBody>
      </p:sp>
      <p:sp>
        <p:nvSpPr>
          <p:cNvPr id="887" name="Google Shape;887;p99"/>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 Consumer</a:t>
            </a:r>
            <a:endParaRPr sz="1800">
              <a:solidFill>
                <a:schemeClr val="lt2"/>
              </a:solidFill>
            </a:endParaRPr>
          </a:p>
        </p:txBody>
      </p:sp>
      <p:sp>
        <p:nvSpPr>
          <p:cNvPr id="888" name="Google Shape;888;p99"/>
          <p:cNvSpPr txBox="1"/>
          <p:nvPr/>
        </p:nvSpPr>
        <p:spPr>
          <a:xfrm rot="-300">
            <a:off x="7233375" y="5327997"/>
            <a:ext cx="34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 : &lt;Connection GUID&gt;</a:t>
            </a:r>
            <a:br>
              <a:rPr lang="en-GB" sz="1800">
                <a:solidFill>
                  <a:schemeClr val="lt1"/>
                </a:solidFill>
              </a:rPr>
            </a:br>
            <a:r>
              <a:rPr lang="en-GB" sz="1800">
                <a:solidFill>
                  <a:schemeClr val="lt1"/>
                </a:solidFill>
              </a:rPr>
              <a:t>&lt;Connection GUID&gt; : &lt;Pipe&gt;</a:t>
            </a:r>
            <a:endParaRPr sz="1800">
              <a:solidFill>
                <a:schemeClr val="lt1"/>
              </a:solidFill>
            </a:endParaRPr>
          </a:p>
        </p:txBody>
      </p:sp>
      <p:cxnSp>
        <p:nvCxnSpPr>
          <p:cNvPr id="889" name="Google Shape;889;p99"/>
          <p:cNvCxnSpPr>
            <a:stCxn id="886" idx="2"/>
          </p:cNvCxnSpPr>
          <p:nvPr/>
        </p:nvCxnSpPr>
        <p:spPr>
          <a:xfrm flipH="1">
            <a:off x="5676275" y="2972625"/>
            <a:ext cx="2767800" cy="2404500"/>
          </a:xfrm>
          <a:prstGeom prst="straightConnector1">
            <a:avLst/>
          </a:prstGeom>
          <a:noFill/>
          <a:ln cap="flat" cmpd="sng" w="19050">
            <a:solidFill>
              <a:schemeClr val="dk2"/>
            </a:solidFill>
            <a:prstDash val="solid"/>
            <a:round/>
            <a:headEnd len="med" w="med" type="none"/>
            <a:tailEnd len="med" w="med" type="triangle"/>
          </a:ln>
        </p:spPr>
      </p:cxnSp>
      <p:sp>
        <p:nvSpPr>
          <p:cNvPr id="890" name="Google Shape;890;p99"/>
          <p:cNvSpPr txBox="1"/>
          <p:nvPr/>
        </p:nvSpPr>
        <p:spPr>
          <a:xfrm rot="-2502395">
            <a:off x="5732212" y="3337078"/>
            <a:ext cx="1602547" cy="101588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&lt;Pipe&gt;</a:t>
            </a:r>
            <a:br>
              <a:rPr lang="en-GB" sz="1800">
                <a:solidFill>
                  <a:schemeClr val="lt1"/>
                </a:solidFill>
              </a:rPr>
            </a:br>
            <a:r>
              <a:rPr lang="en-GB" sz="1800">
                <a:solidFill>
                  <a:schemeClr val="lt1"/>
                </a:solidFill>
              </a:rPr>
              <a:t>&lt;Opnum&gt;</a:t>
            </a:r>
            <a:endParaRPr sz="1800">
              <a:solidFill>
                <a:schemeClr val="lt1"/>
              </a:solidFill>
            </a:endParaRPr>
          </a:p>
          <a:p>
            <a:pPr indent="0" lvl="0" marL="0" rtl="0" algn="l">
              <a:spcBef>
                <a:spcPts val="0"/>
              </a:spcBef>
              <a:spcAft>
                <a:spcPts val="0"/>
              </a:spcAft>
              <a:buNone/>
            </a:pPr>
            <a:r>
              <a:rPr lang="en-GB" sz="1800">
                <a:solidFill>
                  <a:schemeClr val="lt1"/>
                </a:solidFill>
              </a:rPr>
              <a:t>&lt;Interface&gt;</a:t>
            </a:r>
            <a:endParaRPr sz="18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897" name="Google Shape;897;p100"/>
          <p:cNvSpPr/>
          <p:nvPr/>
        </p:nvSpPr>
        <p:spPr>
          <a:xfrm>
            <a:off x="294200" y="1663775"/>
            <a:ext cx="114405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RPC Request Processing</a:t>
            </a:r>
            <a:endParaRPr b="1" sz="2000"/>
          </a:p>
        </p:txBody>
      </p:sp>
      <p:sp>
        <p:nvSpPr>
          <p:cNvPr id="898" name="Google Shape;898;p100"/>
          <p:cNvSpPr/>
          <p:nvPr/>
        </p:nvSpPr>
        <p:spPr>
          <a:xfrm>
            <a:off x="4606050" y="5377075"/>
            <a:ext cx="2140500" cy="69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UM Process</a:t>
            </a:r>
            <a:br>
              <a:rPr lang="en-GB" sz="1800">
                <a:solidFill>
                  <a:schemeClr val="dk2"/>
                </a:solidFill>
              </a:rPr>
            </a:br>
            <a:r>
              <a:rPr lang="en-GB" sz="1800">
                <a:solidFill>
                  <a:schemeClr val="lt2"/>
                </a:solidFill>
              </a:rPr>
              <a:t>ETW Consumer</a:t>
            </a:r>
            <a:endParaRPr sz="1800">
              <a:solidFill>
                <a:schemeClr val="lt2"/>
              </a:solidFill>
            </a:endParaRPr>
          </a:p>
        </p:txBody>
      </p:sp>
      <p:sp>
        <p:nvSpPr>
          <p:cNvPr id="899" name="Google Shape;899;p100"/>
          <p:cNvSpPr txBox="1"/>
          <p:nvPr/>
        </p:nvSpPr>
        <p:spPr>
          <a:xfrm rot="-300">
            <a:off x="7233375" y="5327997"/>
            <a:ext cx="34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&lt;IP&gt; : &lt;Connection GUID&gt;</a:t>
            </a:r>
            <a:br>
              <a:rPr lang="en-GB" sz="1800">
                <a:solidFill>
                  <a:schemeClr val="lt1"/>
                </a:solidFill>
              </a:rPr>
            </a:br>
            <a:r>
              <a:rPr lang="en-GB" sz="1800">
                <a:solidFill>
                  <a:schemeClr val="lt1"/>
                </a:solidFill>
              </a:rPr>
              <a:t>&lt;Connection GUID&gt; : &lt;Pipe&gt;</a:t>
            </a:r>
            <a:br>
              <a:rPr lang="en-GB" sz="1800">
                <a:solidFill>
                  <a:schemeClr val="lt1"/>
                </a:solidFill>
              </a:rPr>
            </a:br>
            <a:r>
              <a:rPr lang="en-GB" sz="1800">
                <a:solidFill>
                  <a:schemeClr val="lt1"/>
                </a:solidFill>
              </a:rPr>
              <a:t>&lt;Pipe&gt; : &lt;Interface, Opnum&gt;</a:t>
            </a:r>
            <a:endParaRPr sz="1800">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Matching Flows</a:t>
            </a:r>
            <a:endParaRPr/>
          </a:p>
        </p:txBody>
      </p:sp>
      <p:sp>
        <p:nvSpPr>
          <p:cNvPr id="906" name="Google Shape;906;p101"/>
          <p:cNvSpPr txBox="1"/>
          <p:nvPr/>
        </p:nvSpPr>
        <p:spPr>
          <a:xfrm>
            <a:off x="734725" y="2605375"/>
            <a:ext cx="10733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rPr>
              <a:t>Machine </a:t>
            </a:r>
            <a:r>
              <a:rPr lang="en-GB" sz="2500">
                <a:solidFill>
                  <a:schemeClr val="lt2"/>
                </a:solidFill>
              </a:rPr>
              <a:t>&lt;IP&gt;</a:t>
            </a:r>
            <a:r>
              <a:rPr lang="en-GB" sz="2500">
                <a:solidFill>
                  <a:schemeClr val="lt1"/>
                </a:solidFill>
              </a:rPr>
              <a:t> connected over </a:t>
            </a:r>
            <a:r>
              <a:rPr lang="en-GB" sz="2500">
                <a:solidFill>
                  <a:schemeClr val="lt2"/>
                </a:solidFill>
              </a:rPr>
              <a:t>&lt;Pipe&gt;</a:t>
            </a:r>
            <a:r>
              <a:rPr lang="en-GB" sz="2500">
                <a:solidFill>
                  <a:schemeClr val="lt1"/>
                </a:solidFill>
              </a:rPr>
              <a:t> to request operation </a:t>
            </a:r>
            <a:r>
              <a:rPr lang="en-GB" sz="2500">
                <a:solidFill>
                  <a:schemeClr val="lt2"/>
                </a:solidFill>
              </a:rPr>
              <a:t>&lt;Opnum&gt;</a:t>
            </a:r>
            <a:r>
              <a:rPr lang="en-GB" sz="2500">
                <a:solidFill>
                  <a:schemeClr val="lt1"/>
                </a:solidFill>
              </a:rPr>
              <a:t> of the interface </a:t>
            </a:r>
            <a:r>
              <a:rPr lang="en-GB" sz="2500">
                <a:solidFill>
                  <a:schemeClr val="lt2"/>
                </a:solidFill>
              </a:rPr>
              <a:t>&lt;Interface&gt;</a:t>
            </a:r>
            <a:endParaRPr sz="2500">
              <a:solidFill>
                <a:schemeClr val="lt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Visibility</a:t>
            </a:r>
            <a:endParaRPr/>
          </a:p>
        </p:txBody>
      </p:sp>
      <p:sp>
        <p:nvSpPr>
          <p:cNvPr id="913" name="Google Shape;913;p10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Python script</a:t>
            </a:r>
            <a:r>
              <a:rPr baseline="30000" lang="en-GB" sz="2200">
                <a:solidFill>
                  <a:schemeClr val="hlink"/>
                </a:solidFill>
              </a:rPr>
              <a:t>1</a:t>
            </a:r>
            <a:r>
              <a:rPr baseline="30000" lang="en-GB"/>
              <a:t> </a:t>
            </a:r>
            <a:r>
              <a:rPr lang="en-GB"/>
              <a:t>with pywintrace</a:t>
            </a:r>
            <a:endParaRPr/>
          </a:p>
          <a:p>
            <a:pPr indent="-349250" lvl="0" marL="457200" rtl="0" algn="l">
              <a:spcBef>
                <a:spcPts val="0"/>
              </a:spcBef>
              <a:spcAft>
                <a:spcPts val="0"/>
              </a:spcAft>
              <a:buClr>
                <a:schemeClr val="lt2"/>
              </a:buClr>
              <a:buSzPts val="1900"/>
              <a:buChar char="●"/>
            </a:pPr>
            <a:r>
              <a:rPr lang="en-GB"/>
              <a:t>Subscribe to the SMB, TCP and RPC providers</a:t>
            </a:r>
            <a:endParaRPr/>
          </a:p>
          <a:p>
            <a:pPr indent="-349250" lvl="0" marL="457200" rtl="0" algn="l">
              <a:spcBef>
                <a:spcPts val="0"/>
              </a:spcBef>
              <a:spcAft>
                <a:spcPts val="0"/>
              </a:spcAft>
              <a:buClr>
                <a:schemeClr val="lt2"/>
              </a:buClr>
              <a:buSzPts val="1900"/>
              <a:buChar char="●"/>
            </a:pPr>
            <a:r>
              <a:rPr lang="en-GB"/>
              <a:t>Send results to Neo4J for easy visualization and querying</a:t>
            </a:r>
            <a:endParaRPr/>
          </a:p>
          <a:p>
            <a:pPr indent="-330200" lvl="1" marL="914400" rtl="0" algn="l">
              <a:spcBef>
                <a:spcPts val="0"/>
              </a:spcBef>
              <a:spcAft>
                <a:spcPts val="0"/>
              </a:spcAft>
              <a:buSzPts val="1600"/>
              <a:buChar char="○"/>
            </a:pPr>
            <a:r>
              <a:rPr lang="en-GB"/>
              <a:t>Could be </a:t>
            </a:r>
            <a:r>
              <a:rPr lang="en-GB"/>
              <a:t>extended</a:t>
            </a:r>
            <a:r>
              <a:rPr lang="en-GB"/>
              <a:t> to use other databases</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baseline="30000" lang="en-GB" sz="2200">
                <a:solidFill>
                  <a:schemeClr val="hlink"/>
                </a:solidFill>
              </a:rPr>
              <a:t>1</a:t>
            </a:r>
            <a:r>
              <a:rPr lang="en-GB" sz="1700" u="sng">
                <a:solidFill>
                  <a:schemeClr val="hlink"/>
                </a:solidFill>
                <a:hlinkClick r:id="rId3"/>
              </a:rPr>
              <a:t>https://github.com/akamai/akamai-security-research/rpc_visibility</a:t>
            </a:r>
            <a:endParaRPr sz="1700"/>
          </a:p>
          <a:p>
            <a:pPr indent="0" lvl="0" marL="0" rtl="0" algn="l">
              <a:spcBef>
                <a:spcPts val="5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3"/>
          <p:cNvSpPr txBox="1"/>
          <p:nvPr>
            <p:ph idx="1" type="body"/>
          </p:nvPr>
        </p:nvSpPr>
        <p:spPr>
          <a:xfrm>
            <a:off x="1543050" y="2985612"/>
            <a:ext cx="9105900" cy="8868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b="1" lang="en-GB" sz="4800">
                <a:solidFill>
                  <a:schemeClr val="lt1"/>
                </a:solidFill>
                <a:latin typeface="Lato"/>
                <a:ea typeface="Lato"/>
                <a:cs typeface="Lato"/>
                <a:sym typeface="Lato"/>
              </a:rPr>
              <a:t>Attack Detection</a:t>
            </a:r>
            <a:endParaRPr b="1" sz="4800">
              <a:solidFill>
                <a:schemeClr val="lt1"/>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4"/>
          <p:cNvSpPr txBox="1"/>
          <p:nvPr>
            <p:ph idx="1" type="body"/>
          </p:nvPr>
        </p:nvSpPr>
        <p:spPr>
          <a:xfrm>
            <a:off x="628600" y="3840337"/>
            <a:ext cx="9105900" cy="886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GB" sz="3200"/>
              <a:t>RPC Visibility VS PSExec</a:t>
            </a:r>
            <a:endParaRPr b="1" sz="3200"/>
          </a:p>
          <a:p>
            <a:pPr indent="0" lvl="0" marL="0" rtl="0" algn="l">
              <a:spcBef>
                <a:spcPts val="1000"/>
              </a:spcBef>
              <a:spcAft>
                <a:spcPts val="0"/>
              </a:spcAft>
              <a:buNone/>
            </a:pPr>
            <a:r>
              <a:t/>
            </a:r>
            <a:endParaRPr sz="3200"/>
          </a:p>
        </p:txBody>
      </p:sp>
      <p:pic>
        <p:nvPicPr>
          <p:cNvPr id="926" name="Google Shape;926;p104"/>
          <p:cNvPicPr preferRelativeResize="0"/>
          <p:nvPr/>
        </p:nvPicPr>
        <p:blipFill>
          <a:blip r:embed="rId3">
            <a:alphaModFix/>
          </a:blip>
          <a:stretch>
            <a:fillRect/>
          </a:stretch>
        </p:blipFill>
        <p:spPr>
          <a:xfrm>
            <a:off x="6272730" y="1295875"/>
            <a:ext cx="4317595" cy="4723450"/>
          </a:xfrm>
          <a:prstGeom prst="rect">
            <a:avLst/>
          </a:prstGeom>
          <a:noFill/>
          <a:ln>
            <a:noFill/>
          </a:ln>
        </p:spPr>
      </p:pic>
      <p:sp>
        <p:nvSpPr>
          <p:cNvPr id="927" name="Google Shape;927;p104"/>
          <p:cNvSpPr txBox="1"/>
          <p:nvPr>
            <p:ph type="title"/>
          </p:nvPr>
        </p:nvSpPr>
        <p:spPr>
          <a:xfrm>
            <a:off x="628450" y="3067042"/>
            <a:ext cx="9106200" cy="68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4800">
                <a:solidFill>
                  <a:schemeClr val="lt1"/>
                </a:solidFill>
              </a:rPr>
              <a:t>Demo Time</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Attacks are Hard to Detect</a:t>
            </a:r>
            <a:endParaRPr/>
          </a:p>
        </p:txBody>
      </p:sp>
      <p:sp>
        <p:nvSpPr>
          <p:cNvPr id="189" name="Google Shape;189;p3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RPC is another layer of encapsulation that you need to peel</a:t>
            </a:r>
            <a:endParaRPr/>
          </a:p>
          <a:p>
            <a:pPr indent="-330200" lvl="1" marL="914400" rtl="0" algn="l">
              <a:spcBef>
                <a:spcPts val="0"/>
              </a:spcBef>
              <a:spcAft>
                <a:spcPts val="0"/>
              </a:spcAft>
              <a:buSzPts val="1600"/>
              <a:buChar char="○"/>
            </a:pPr>
            <a:r>
              <a:rPr lang="en-GB"/>
              <a:t>Deep packet inspection is expensive, usually only connection metadata</a:t>
            </a:r>
            <a:endParaRPr/>
          </a:p>
          <a:p>
            <a:pPr indent="-349250" lvl="0" marL="457200" rtl="0" algn="l">
              <a:spcBef>
                <a:spcPts val="0"/>
              </a:spcBef>
              <a:spcAft>
                <a:spcPts val="0"/>
              </a:spcAft>
              <a:buClr>
                <a:schemeClr val="lt2"/>
              </a:buClr>
              <a:buSzPts val="1900"/>
              <a:buChar char="●"/>
            </a:pPr>
            <a:r>
              <a:rPr lang="en-GB"/>
              <a:t>Most RPC servers are running under svchost or protected processes</a:t>
            </a:r>
            <a:endParaRPr/>
          </a:p>
          <a:p>
            <a:pPr indent="-330200" lvl="1" marL="914400" rtl="0" algn="l">
              <a:spcBef>
                <a:spcPts val="0"/>
              </a:spcBef>
              <a:spcAft>
                <a:spcPts val="0"/>
              </a:spcAft>
              <a:buSzPts val="1600"/>
              <a:buChar char="○"/>
            </a:pPr>
            <a:r>
              <a:rPr lang="en-GB"/>
              <a:t>Difficult to match traffic to process or RPC server</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5"/>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Both a general name for attack technique and a sysinternals tool</a:t>
            </a:r>
            <a:endParaRPr/>
          </a:p>
          <a:p>
            <a:pPr indent="-349250" lvl="0" marL="457200" rtl="0" algn="l">
              <a:spcBef>
                <a:spcPts val="0"/>
              </a:spcBef>
              <a:spcAft>
                <a:spcPts val="0"/>
              </a:spcAft>
              <a:buClr>
                <a:schemeClr val="lt2"/>
              </a:buClr>
              <a:buSzPts val="1900"/>
              <a:buChar char="●"/>
            </a:pPr>
            <a:r>
              <a:rPr lang="en-GB"/>
              <a:t>Copy service PE to remote machine’s ADMIN$ share</a:t>
            </a:r>
            <a:endParaRPr/>
          </a:p>
          <a:p>
            <a:pPr indent="-349250" lvl="0" marL="457200" rtl="0" algn="l">
              <a:spcBef>
                <a:spcPts val="0"/>
              </a:spcBef>
              <a:spcAft>
                <a:spcPts val="0"/>
              </a:spcAft>
              <a:buClr>
                <a:schemeClr val="lt2"/>
              </a:buClr>
              <a:buSzPts val="1900"/>
              <a:buChar char="●"/>
            </a:pPr>
            <a:r>
              <a:rPr lang="en-GB"/>
              <a:t>Tell the SCM (using </a:t>
            </a:r>
            <a:r>
              <a:rPr lang="en-GB" u="sng">
                <a:solidFill>
                  <a:schemeClr val="hlink"/>
                </a:solidFill>
                <a:hlinkClick r:id="rId3"/>
              </a:rPr>
              <a:t>MS-SCMR</a:t>
            </a:r>
            <a:r>
              <a:rPr lang="en-GB"/>
              <a:t>) </a:t>
            </a:r>
            <a:r>
              <a:rPr lang="en-GB"/>
              <a:t>to run a service from the copied binary</a:t>
            </a:r>
            <a:endParaRPr/>
          </a:p>
          <a:p>
            <a:pPr indent="-330200" lvl="1" marL="914400" rtl="0" algn="l">
              <a:spcBef>
                <a:spcPts val="0"/>
              </a:spcBef>
              <a:spcAft>
                <a:spcPts val="0"/>
              </a:spcAft>
              <a:buSzPts val="1600"/>
              <a:buChar char="○"/>
            </a:pPr>
            <a:r>
              <a:rPr lang="en-GB"/>
              <a:t>0xC — RCreateServiceW</a:t>
            </a:r>
            <a:endParaRPr/>
          </a:p>
        </p:txBody>
      </p:sp>
      <p:sp>
        <p:nvSpPr>
          <p:cNvPr id="934" name="Google Shape;934;p10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PSExec</a:t>
            </a:r>
            <a:endParaRPr/>
          </a:p>
        </p:txBody>
      </p:sp>
      <p:pic>
        <p:nvPicPr>
          <p:cNvPr id="935" name="Google Shape;935;p105"/>
          <p:cNvPicPr preferRelativeResize="0"/>
          <p:nvPr/>
        </p:nvPicPr>
        <p:blipFill>
          <a:blip r:embed="rId4">
            <a:alphaModFix/>
          </a:blip>
          <a:stretch>
            <a:fillRect/>
          </a:stretch>
        </p:blipFill>
        <p:spPr>
          <a:xfrm>
            <a:off x="1288850" y="4168450"/>
            <a:ext cx="1749676" cy="1749676"/>
          </a:xfrm>
          <a:prstGeom prst="rect">
            <a:avLst/>
          </a:prstGeom>
          <a:noFill/>
          <a:ln>
            <a:noFill/>
          </a:ln>
        </p:spPr>
      </p:pic>
      <p:pic>
        <p:nvPicPr>
          <p:cNvPr id="936" name="Google Shape;936;p105"/>
          <p:cNvPicPr preferRelativeResize="0"/>
          <p:nvPr/>
        </p:nvPicPr>
        <p:blipFill>
          <a:blip r:embed="rId5">
            <a:alphaModFix/>
          </a:blip>
          <a:stretch>
            <a:fillRect/>
          </a:stretch>
        </p:blipFill>
        <p:spPr>
          <a:xfrm>
            <a:off x="9192500" y="4198900"/>
            <a:ext cx="1688774" cy="1688774"/>
          </a:xfrm>
          <a:prstGeom prst="rect">
            <a:avLst/>
          </a:prstGeom>
          <a:noFill/>
          <a:ln>
            <a:noFill/>
          </a:ln>
        </p:spPr>
      </p:pic>
      <p:sp>
        <p:nvSpPr>
          <p:cNvPr id="937" name="Google Shape;937;p105"/>
          <p:cNvSpPr/>
          <p:nvPr/>
        </p:nvSpPr>
        <p:spPr>
          <a:xfrm>
            <a:off x="3039425" y="4392775"/>
            <a:ext cx="5977800" cy="45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Consolas"/>
                <a:ea typeface="Consolas"/>
                <a:cs typeface="Consolas"/>
                <a:sym typeface="Consolas"/>
              </a:rPr>
              <a:t>c</a:t>
            </a:r>
            <a:r>
              <a:rPr lang="en-GB" sz="1600">
                <a:latin typeface="Consolas"/>
                <a:ea typeface="Consolas"/>
                <a:cs typeface="Consolas"/>
                <a:sym typeface="Consolas"/>
              </a:rPr>
              <a:t>p psexesvc.exe \\VICTIM\ADMIN$\psexesvc.exe</a:t>
            </a:r>
            <a:endParaRPr sz="1600">
              <a:latin typeface="Consolas"/>
              <a:ea typeface="Consolas"/>
              <a:cs typeface="Consolas"/>
              <a:sym typeface="Consolas"/>
            </a:endParaRPr>
          </a:p>
        </p:txBody>
      </p:sp>
      <p:sp>
        <p:nvSpPr>
          <p:cNvPr id="938" name="Google Shape;938;p105"/>
          <p:cNvSpPr txBox="1"/>
          <p:nvPr/>
        </p:nvSpPr>
        <p:spPr>
          <a:xfrm>
            <a:off x="3658050" y="4098575"/>
            <a:ext cx="58434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AutoNum type="arabicPeriod"/>
            </a:pPr>
            <a:r>
              <a:rPr lang="en-GB" sz="1700">
                <a:solidFill>
                  <a:schemeClr val="lt2"/>
                </a:solidFill>
              </a:rPr>
              <a:t>SMB</a:t>
            </a:r>
            <a:endParaRPr sz="1700">
              <a:solidFill>
                <a:schemeClr val="lt2"/>
              </a:solidFill>
            </a:endParaRPr>
          </a:p>
        </p:txBody>
      </p:sp>
      <p:sp>
        <p:nvSpPr>
          <p:cNvPr id="939" name="Google Shape;939;p105"/>
          <p:cNvSpPr/>
          <p:nvPr/>
        </p:nvSpPr>
        <p:spPr>
          <a:xfrm>
            <a:off x="3039200" y="5383375"/>
            <a:ext cx="5977800" cy="457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Consolas"/>
                <a:ea typeface="Consolas"/>
                <a:cs typeface="Consolas"/>
                <a:sym typeface="Consolas"/>
              </a:rPr>
              <a:t>RCreateServiceW(\\VICTIM, C:\Windows\psexesvc.exe) </a:t>
            </a:r>
            <a:endParaRPr sz="1600">
              <a:latin typeface="Consolas"/>
              <a:ea typeface="Consolas"/>
              <a:cs typeface="Consolas"/>
              <a:sym typeface="Consolas"/>
            </a:endParaRPr>
          </a:p>
        </p:txBody>
      </p:sp>
      <p:sp>
        <p:nvSpPr>
          <p:cNvPr id="940" name="Google Shape;940;p105"/>
          <p:cNvSpPr txBox="1"/>
          <p:nvPr/>
        </p:nvSpPr>
        <p:spPr>
          <a:xfrm>
            <a:off x="3658050" y="5089175"/>
            <a:ext cx="5843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2"/>
                </a:solidFill>
              </a:rPr>
              <a:t>2. 	RPC, MS-SCMR</a:t>
            </a:r>
            <a:endParaRPr sz="1700">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Detecting Lateral Tool Transfer</a:t>
            </a:r>
            <a:endParaRPr/>
          </a:p>
        </p:txBody>
      </p:sp>
      <p:sp>
        <p:nvSpPr>
          <p:cNvPr id="947" name="Google Shape;947;p10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We’re already consuming file access events, just take the </a:t>
            </a:r>
            <a:r>
              <a:rPr lang="en-GB" u="sng">
                <a:solidFill>
                  <a:schemeClr val="hlink"/>
                </a:solidFill>
                <a:hlinkClick r:id="rId3"/>
              </a:rPr>
              <a:t>access flags</a:t>
            </a:r>
            <a:r>
              <a:rPr lang="en-GB">
                <a:solidFill>
                  <a:schemeClr val="lt1"/>
                </a:solidFill>
              </a:rPr>
              <a:t> from there</a:t>
            </a:r>
            <a:endParaRPr>
              <a:solidFill>
                <a:schemeClr val="lt1"/>
              </a:solidFill>
            </a:endParaRPr>
          </a:p>
        </p:txBody>
      </p:sp>
      <p:sp>
        <p:nvSpPr>
          <p:cNvPr id="948" name="Google Shape;948;p106"/>
          <p:cNvSpPr txBox="1"/>
          <p:nvPr/>
        </p:nvSpPr>
        <p:spPr>
          <a:xfrm>
            <a:off x="2383525" y="2601300"/>
            <a:ext cx="7725300" cy="40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solidFill>
                  <a:srgbClr val="A8A8AA"/>
                </a:solidFill>
              </a:rPr>
              <a:t>&lt;</a:t>
            </a:r>
            <a:r>
              <a:rPr lang="en-GB" sz="2200">
                <a:solidFill>
                  <a:srgbClr val="81BC00"/>
                </a:solidFill>
              </a:rPr>
              <a:t>template</a:t>
            </a:r>
            <a:r>
              <a:rPr lang="en-GB" sz="2200">
                <a:solidFill>
                  <a:srgbClr val="FFFFFF"/>
                </a:solidFill>
              </a:rPr>
              <a:t> </a:t>
            </a:r>
            <a:r>
              <a:rPr lang="en-GB" sz="2200">
                <a:solidFill>
                  <a:srgbClr val="8E7CC3"/>
                </a:solidFill>
              </a:rPr>
              <a:t>tid</a:t>
            </a:r>
            <a:r>
              <a:rPr lang="en-GB" sz="2200">
                <a:solidFill>
                  <a:srgbClr val="A8A8AA"/>
                </a:solidFill>
              </a:rPr>
              <a:t>=</a:t>
            </a:r>
            <a:r>
              <a:rPr lang="en-GB" sz="2200">
                <a:solidFill>
                  <a:srgbClr val="009CDE"/>
                </a:solidFill>
              </a:rPr>
              <a:t>"Smb2RequestCreateArgs_V2"</a:t>
            </a:r>
            <a:r>
              <a:rPr lang="en-GB" sz="2200">
                <a:solidFill>
                  <a:srgbClr val="A8A8AA"/>
                </a:solidFill>
              </a:rPr>
              <a:t>&gt;</a:t>
            </a:r>
            <a:endParaRPr sz="2200">
              <a:solidFill>
                <a:srgbClr val="A8A8AA"/>
              </a:solidFill>
            </a:endParaRPr>
          </a:p>
          <a:p>
            <a:pPr indent="0" lvl="0" marL="0" rtl="0" algn="l">
              <a:lnSpc>
                <a:spcPct val="115000"/>
              </a:lnSpc>
              <a:spcBef>
                <a:spcPts val="0"/>
              </a:spcBef>
              <a:spcAft>
                <a:spcPts val="0"/>
              </a:spcAft>
              <a:buNone/>
            </a:pPr>
            <a:r>
              <a:rPr lang="en-GB" sz="2200">
                <a:solidFill>
                  <a:srgbClr val="A8A8AA"/>
                </a:solidFill>
              </a:rPr>
              <a:t>	</a:t>
            </a:r>
            <a:r>
              <a:rPr lang="en-GB" sz="2200">
                <a:solidFill>
                  <a:schemeClr val="accent4"/>
                </a:solidFill>
              </a:rPr>
              <a:t>…</a:t>
            </a:r>
            <a:endParaRPr sz="2200">
              <a:solidFill>
                <a:srgbClr val="A8A8AA"/>
              </a:solidFill>
            </a:endParaRPr>
          </a:p>
          <a:p>
            <a:pPr indent="0" lvl="0" marL="0" rtl="0" algn="l">
              <a:lnSpc>
                <a:spcPct val="115000"/>
              </a:lnSpc>
              <a:spcBef>
                <a:spcPts val="0"/>
              </a:spcBef>
              <a:spcAft>
                <a:spcPts val="0"/>
              </a:spcAft>
              <a:buNone/>
            </a:pP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"DesiredAccess"</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"win:Int32"</a:t>
            </a:r>
            <a:r>
              <a:rPr lang="en-GB" sz="2200">
                <a:solidFill>
                  <a:schemeClr val="accent4"/>
                </a:solidFill>
              </a:rPr>
              <a:t>/&gt;</a:t>
            </a:r>
            <a:br>
              <a:rPr lang="en-GB" sz="2200">
                <a:solidFill>
                  <a:srgbClr val="A8A8AA"/>
                </a:solidFill>
              </a:rPr>
            </a:br>
            <a:r>
              <a:rPr lang="en-GB" sz="2200">
                <a:solidFill>
                  <a:srgbClr val="A8A8AA"/>
                </a:solidFill>
              </a:rPr>
              <a:t>	…</a:t>
            </a:r>
            <a:br>
              <a:rPr lang="en-GB" sz="2200">
                <a:solidFill>
                  <a:srgbClr val="A8A8AA"/>
                </a:solidFill>
              </a:rPr>
            </a:br>
            <a:r>
              <a:rPr lang="en-GB" sz="2200">
                <a:solidFill>
                  <a:schemeClr val="lt1"/>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"CreateDisposition"</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"win:Int32"</a:t>
            </a:r>
            <a:r>
              <a:rPr lang="en-GB" sz="2200">
                <a:solidFill>
                  <a:schemeClr val="accent4"/>
                </a:solidFill>
              </a:rPr>
              <a:t>/&gt;</a:t>
            </a:r>
            <a:endParaRPr sz="2200">
              <a:solidFill>
                <a:schemeClr val="accent4"/>
              </a:solidFill>
            </a:endParaRPr>
          </a:p>
          <a:p>
            <a:pPr indent="457200" lvl="0" marL="0" rtl="0" algn="l">
              <a:lnSpc>
                <a:spcPct val="115000"/>
              </a:lnSpc>
              <a:spcBef>
                <a:spcPts val="0"/>
              </a:spcBef>
              <a:spcAft>
                <a:spcPts val="0"/>
              </a:spcAft>
              <a:buClr>
                <a:schemeClr val="dk1"/>
              </a:buClr>
              <a:buSzPts val="1100"/>
              <a:buFont typeface="Arial"/>
              <a:buNone/>
            </a:pPr>
            <a:r>
              <a:rPr lang="en-GB" sz="2200">
                <a:solidFill>
                  <a:schemeClr val="accent4"/>
                </a:solidFill>
              </a:rPr>
              <a:t>…</a:t>
            </a:r>
            <a:endParaRPr sz="2200">
              <a:solidFill>
                <a:schemeClr val="accent4"/>
              </a:solidFill>
            </a:endParaRPr>
          </a:p>
          <a:p>
            <a:pPr indent="457200" lvl="0" marL="0" rtl="0" algn="l">
              <a:lnSpc>
                <a:spcPct val="115000"/>
              </a:lnSpc>
              <a:spcBef>
                <a:spcPts val="0"/>
              </a:spcBef>
              <a:spcAft>
                <a:spcPts val="0"/>
              </a:spcAft>
              <a:buNone/>
            </a:pPr>
            <a:r>
              <a:rPr lang="en-GB" sz="2200">
                <a:solidFill>
                  <a:srgbClr val="A8A8AA"/>
                </a:solidFill>
              </a:rPr>
              <a:t>&lt;</a:t>
            </a:r>
            <a:r>
              <a:rPr lang="en-GB" sz="2200">
                <a:solidFill>
                  <a:srgbClr val="81BC00"/>
                </a:solidFill>
              </a:rPr>
              <a:t>data</a:t>
            </a:r>
            <a:r>
              <a:rPr lang="en-GB" sz="2200">
                <a:solidFill>
                  <a:srgbClr val="FFFFFF"/>
                </a:solidFill>
              </a:rPr>
              <a:t> </a:t>
            </a:r>
            <a:r>
              <a:rPr lang="en-GB" sz="2200">
                <a:solidFill>
                  <a:srgbClr val="8E7CC3"/>
                </a:solidFill>
              </a:rPr>
              <a:t>name</a:t>
            </a:r>
            <a:r>
              <a:rPr lang="en-GB" sz="2200">
                <a:solidFill>
                  <a:srgbClr val="A8A8AA"/>
                </a:solidFill>
              </a:rPr>
              <a:t>=</a:t>
            </a:r>
            <a:r>
              <a:rPr lang="en-GB" sz="2200">
                <a:solidFill>
                  <a:srgbClr val="009CDE"/>
                </a:solidFill>
              </a:rPr>
              <a:t>"Filename"</a:t>
            </a:r>
            <a:r>
              <a:rPr lang="en-GB" sz="2200">
                <a:solidFill>
                  <a:srgbClr val="FFFFFF"/>
                </a:solidFill>
              </a:rPr>
              <a:t> </a:t>
            </a:r>
            <a:r>
              <a:rPr lang="en-GB" sz="2200">
                <a:solidFill>
                  <a:srgbClr val="8E7CC3"/>
                </a:solidFill>
              </a:rPr>
              <a:t>inType</a:t>
            </a:r>
            <a:r>
              <a:rPr lang="en-GB" sz="2200">
                <a:solidFill>
                  <a:srgbClr val="A8A8AA"/>
                </a:solidFill>
              </a:rPr>
              <a:t>=</a:t>
            </a:r>
            <a:r>
              <a:rPr lang="en-GB" sz="2200">
                <a:solidFill>
                  <a:srgbClr val="009CDE"/>
                </a:solidFill>
              </a:rPr>
              <a:t>"win:UnicodeString"</a:t>
            </a:r>
            <a:r>
              <a:rPr lang="en-GB" sz="2200">
                <a:solidFill>
                  <a:srgbClr val="A8A8AA"/>
                </a:solidFill>
              </a:rPr>
              <a:t>/&gt;</a:t>
            </a:r>
            <a:endParaRPr sz="2200">
              <a:solidFill>
                <a:srgbClr val="A8A8AA"/>
              </a:solidFill>
            </a:endParaRPr>
          </a:p>
          <a:p>
            <a:pPr indent="0" lvl="0" marL="0" rtl="0" algn="l">
              <a:lnSpc>
                <a:spcPct val="115000"/>
              </a:lnSpc>
              <a:spcBef>
                <a:spcPts val="0"/>
              </a:spcBef>
              <a:spcAft>
                <a:spcPts val="0"/>
              </a:spcAft>
              <a:buNone/>
            </a:pPr>
            <a:r>
              <a:rPr lang="en-GB" sz="2200">
                <a:solidFill>
                  <a:srgbClr val="A8A8AA"/>
                </a:solidFill>
              </a:rPr>
              <a:t>	…</a:t>
            </a:r>
            <a:endParaRPr sz="2200">
              <a:solidFill>
                <a:srgbClr val="FFFFFF"/>
              </a:solidFill>
            </a:endParaRPr>
          </a:p>
          <a:p>
            <a:pPr indent="0" lvl="0" marL="0" rtl="0" algn="l">
              <a:lnSpc>
                <a:spcPct val="115000"/>
              </a:lnSpc>
              <a:spcBef>
                <a:spcPts val="0"/>
              </a:spcBef>
              <a:spcAft>
                <a:spcPts val="0"/>
              </a:spcAft>
              <a:buNone/>
            </a:pPr>
            <a:r>
              <a:rPr lang="en-GB" sz="2200">
                <a:solidFill>
                  <a:srgbClr val="A8A8AA"/>
                </a:solidFill>
              </a:rPr>
              <a:t>&lt;/</a:t>
            </a:r>
            <a:r>
              <a:rPr lang="en-GB" sz="2200">
                <a:solidFill>
                  <a:srgbClr val="81BC00"/>
                </a:solidFill>
              </a:rPr>
              <a:t>template</a:t>
            </a:r>
            <a:r>
              <a:rPr lang="en-GB" sz="2200">
                <a:solidFill>
                  <a:srgbClr val="A8A8AA"/>
                </a:solidFill>
              </a:rPr>
              <a:t>&gt;</a:t>
            </a:r>
            <a:endParaRPr>
              <a:solidFill>
                <a:srgbClr val="000000"/>
              </a:solidFill>
            </a:endParaRPr>
          </a:p>
          <a:p>
            <a:pPr indent="0" lvl="0" marL="0" rtl="0" algn="l">
              <a:lnSpc>
                <a:spcPct val="115000"/>
              </a:lnSpc>
              <a:spcBef>
                <a:spcPts val="0"/>
              </a:spcBef>
              <a:spcAft>
                <a:spcPts val="0"/>
              </a:spcAft>
              <a:buNone/>
            </a:pPr>
            <a:r>
              <a:t/>
            </a:r>
            <a:endParaRPr sz="2200">
              <a:solidFill>
                <a:srgbClr val="A8A8AA"/>
              </a:solidFill>
            </a:endParaRPr>
          </a:p>
        </p:txBody>
      </p:sp>
      <p:sp>
        <p:nvSpPr>
          <p:cNvPr id="949" name="Google Shape;949;p106"/>
          <p:cNvSpPr txBox="1"/>
          <p:nvPr/>
        </p:nvSpPr>
        <p:spPr>
          <a:xfrm>
            <a:off x="2472050" y="2296500"/>
            <a:ext cx="41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9933"/>
                </a:solidFill>
              </a:rPr>
              <a:t>event 8 — Smb2RequestCreate_V2</a:t>
            </a:r>
            <a:endParaRPr sz="1800">
              <a:solidFill>
                <a:srgbClr val="FF9933"/>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Detecting Lateral Tool Transfer</a:t>
            </a:r>
            <a:endParaRPr/>
          </a:p>
        </p:txBody>
      </p:sp>
      <p:sp>
        <p:nvSpPr>
          <p:cNvPr id="956" name="Google Shape;956;p107"/>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See if filename ends in an executable extension</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Can also try to read the file to detect MZ</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Request flags:</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DesiredAccess: Write</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CreationDisposition: Overwrite | Overwrite If | Create</a:t>
            </a:r>
            <a:endParaRPr>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Connect to a DC and pretend to be </a:t>
            </a:r>
            <a:r>
              <a:rPr lang="en-GB">
                <a:solidFill>
                  <a:schemeClr val="lt1"/>
                </a:solidFill>
              </a:rPr>
              <a:t>another DC</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Request replication of the credential database</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Uses the Directory Replication service (</a:t>
            </a:r>
            <a:r>
              <a:rPr lang="en-GB" u="sng">
                <a:solidFill>
                  <a:schemeClr val="dk2"/>
                </a:solidFill>
                <a:hlinkClick r:id="rId3">
                  <a:extLst>
                    <a:ext uri="{A12FA001-AC4F-418D-AE19-62706E023703}">
                      <ahyp:hlinkClr val="tx"/>
                    </a:ext>
                  </a:extLst>
                </a:hlinkClick>
              </a:rPr>
              <a:t>MS-DRS</a:t>
            </a:r>
            <a:r>
              <a:rPr lang="en-GB" u="sng">
                <a:solidFill>
                  <a:schemeClr val="dk2"/>
                </a:solidFill>
                <a:hlinkClick r:id="rId4">
                  <a:extLst>
                    <a:ext uri="{A12FA001-AC4F-418D-AE19-62706E023703}">
                      <ahyp:hlinkClr val="tx"/>
                    </a:ext>
                  </a:extLst>
                </a:hlinkClick>
              </a:rPr>
              <a:t>R</a:t>
            </a:r>
            <a:r>
              <a:rPr lang="en-GB">
                <a:solidFill>
                  <a:schemeClr val="lt1"/>
                </a:solidFill>
              </a:rPr>
              <a:t>)</a:t>
            </a:r>
            <a:endParaRPr>
              <a:solidFill>
                <a:schemeClr val="lt1"/>
              </a:solidFill>
            </a:endParaRPr>
          </a:p>
          <a:p>
            <a:pPr indent="-330200" lvl="1" marL="914400" rtl="0" algn="l">
              <a:lnSpc>
                <a:spcPct val="100000"/>
              </a:lnSpc>
              <a:spcBef>
                <a:spcPts val="0"/>
              </a:spcBef>
              <a:spcAft>
                <a:spcPts val="0"/>
              </a:spcAft>
              <a:buSzPts val="1600"/>
              <a:buChar char="○"/>
            </a:pPr>
            <a:r>
              <a:rPr lang="en-GB">
                <a:solidFill>
                  <a:schemeClr val="lt1"/>
                </a:solidFill>
              </a:rPr>
              <a:t>0x3 —</a:t>
            </a:r>
            <a:r>
              <a:rPr b="1" lang="en-GB">
                <a:solidFill>
                  <a:schemeClr val="lt1"/>
                </a:solidFill>
              </a:rPr>
              <a:t> </a:t>
            </a:r>
            <a:r>
              <a:rPr lang="en-GB">
                <a:solidFill>
                  <a:schemeClr val="lt1"/>
                </a:solidFill>
              </a:rPr>
              <a:t>IDL_DRSGetNCChanges</a:t>
            </a:r>
            <a:endParaRPr>
              <a:solidFill>
                <a:schemeClr val="lt1"/>
              </a:solidFill>
            </a:endParaRPr>
          </a:p>
        </p:txBody>
      </p:sp>
      <p:sp>
        <p:nvSpPr>
          <p:cNvPr id="963" name="Google Shape;963;p10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DCSync</a:t>
            </a:r>
            <a:endParaRPr/>
          </a:p>
        </p:txBody>
      </p:sp>
      <p:pic>
        <p:nvPicPr>
          <p:cNvPr id="964" name="Google Shape;964;p108"/>
          <p:cNvPicPr preferRelativeResize="0"/>
          <p:nvPr/>
        </p:nvPicPr>
        <p:blipFill>
          <a:blip r:embed="rId5">
            <a:alphaModFix/>
          </a:blip>
          <a:stretch>
            <a:fillRect/>
          </a:stretch>
        </p:blipFill>
        <p:spPr>
          <a:xfrm>
            <a:off x="4265175" y="3610025"/>
            <a:ext cx="3962000" cy="2949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Connect to a DC and pretend to be another DC</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Request replication of the credential database</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Uses the Directory Replication service (</a:t>
            </a:r>
            <a:r>
              <a:rPr lang="en-GB" u="sng">
                <a:solidFill>
                  <a:schemeClr val="dk2"/>
                </a:solidFill>
                <a:hlinkClick r:id="rId3">
                  <a:extLst>
                    <a:ext uri="{A12FA001-AC4F-418D-AE19-62706E023703}">
                      <ahyp:hlinkClr val="tx"/>
                    </a:ext>
                  </a:extLst>
                </a:hlinkClick>
              </a:rPr>
              <a:t>MS-DRSR</a:t>
            </a:r>
            <a:r>
              <a:rPr lang="en-GB">
                <a:solidFill>
                  <a:schemeClr val="lt1"/>
                </a:solidFill>
              </a:rPr>
              <a:t>)</a:t>
            </a:r>
            <a:endParaRPr>
              <a:solidFill>
                <a:schemeClr val="lt1"/>
              </a:solidFill>
            </a:endParaRPr>
          </a:p>
          <a:p>
            <a:pPr indent="-330200" lvl="1" marL="914400" rtl="0" algn="l">
              <a:lnSpc>
                <a:spcPct val="100000"/>
              </a:lnSpc>
              <a:spcBef>
                <a:spcPts val="0"/>
              </a:spcBef>
              <a:spcAft>
                <a:spcPts val="0"/>
              </a:spcAft>
              <a:buSzPts val="1600"/>
              <a:buChar char="○"/>
            </a:pPr>
            <a:r>
              <a:rPr lang="en-GB">
                <a:solidFill>
                  <a:schemeClr val="lt1"/>
                </a:solidFill>
              </a:rPr>
              <a:t>0x3 — IDL_DRSGetNCChanges</a:t>
            </a:r>
            <a:endParaRPr>
              <a:solidFill>
                <a:schemeClr val="lt1"/>
              </a:solidFill>
            </a:endParaRPr>
          </a:p>
        </p:txBody>
      </p:sp>
      <p:sp>
        <p:nvSpPr>
          <p:cNvPr id="971" name="Google Shape;971;p10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DCSync</a:t>
            </a:r>
            <a:endParaRPr/>
          </a:p>
        </p:txBody>
      </p:sp>
      <p:pic>
        <p:nvPicPr>
          <p:cNvPr id="972" name="Google Shape;972;p109"/>
          <p:cNvPicPr preferRelativeResize="0"/>
          <p:nvPr/>
        </p:nvPicPr>
        <p:blipFill>
          <a:blip r:embed="rId4">
            <a:alphaModFix/>
          </a:blip>
          <a:stretch>
            <a:fillRect/>
          </a:stretch>
        </p:blipFill>
        <p:spPr>
          <a:xfrm>
            <a:off x="2450450" y="4186775"/>
            <a:ext cx="7591425" cy="1790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PetitPotam</a:t>
            </a:r>
            <a:endParaRPr/>
          </a:p>
        </p:txBody>
      </p:sp>
      <p:sp>
        <p:nvSpPr>
          <p:cNvPr id="979" name="Google Shape;979;p11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Tell the EFS service to open a remote file</a:t>
            </a:r>
            <a:endParaRPr/>
          </a:p>
          <a:p>
            <a:pPr indent="-330200" lvl="1" marL="914400" rtl="0" algn="l">
              <a:spcBef>
                <a:spcPts val="0"/>
              </a:spcBef>
              <a:spcAft>
                <a:spcPts val="0"/>
              </a:spcAft>
              <a:buSzPts val="1600"/>
              <a:buChar char="○"/>
            </a:pPr>
            <a:r>
              <a:rPr lang="en-GB"/>
              <a:t>Triggers an SMB connection with authentication that can be relayed</a:t>
            </a:r>
            <a:endParaRPr/>
          </a:p>
          <a:p>
            <a:pPr indent="-349250" lvl="0" marL="457200" rtl="0" algn="l">
              <a:spcBef>
                <a:spcPts val="0"/>
              </a:spcBef>
              <a:spcAft>
                <a:spcPts val="0"/>
              </a:spcAft>
              <a:buClr>
                <a:schemeClr val="lt2"/>
              </a:buClr>
              <a:buSzPts val="1900"/>
              <a:buChar char="●"/>
            </a:pPr>
            <a:r>
              <a:rPr lang="en-GB"/>
              <a:t>Uses the </a:t>
            </a:r>
            <a:r>
              <a:rPr lang="en-GB" u="sng">
                <a:solidFill>
                  <a:schemeClr val="hlink"/>
                </a:solidFill>
                <a:hlinkClick r:id="rId3"/>
              </a:rPr>
              <a:t>MS-EFSR</a:t>
            </a:r>
            <a:r>
              <a:rPr lang="en-GB">
                <a:solidFill>
                  <a:schemeClr val="lt1"/>
                </a:solidFill>
              </a:rPr>
              <a:t> interface</a:t>
            </a:r>
            <a:endParaRPr>
              <a:solidFill>
                <a:schemeClr val="lt1"/>
              </a:solidFill>
            </a:endParaRPr>
          </a:p>
          <a:p>
            <a:pPr indent="-330200" lvl="1" marL="914400" rtl="0" algn="l">
              <a:spcBef>
                <a:spcPts val="0"/>
              </a:spcBef>
              <a:spcAft>
                <a:spcPts val="0"/>
              </a:spcAft>
              <a:buSzPts val="1600"/>
              <a:buChar char="○"/>
            </a:pPr>
            <a:r>
              <a:rPr lang="en-GB">
                <a:solidFill>
                  <a:schemeClr val="lt1"/>
                </a:solidFill>
              </a:rPr>
              <a:t>0x0 — EfsRpcOpenFileRaw</a:t>
            </a:r>
            <a:endParaRPr>
              <a:solidFill>
                <a:schemeClr val="lt1"/>
              </a:solidFill>
            </a:endParaRPr>
          </a:p>
          <a:p>
            <a:pPr indent="-330200" lvl="1" marL="914400" rtl="0" algn="l">
              <a:spcBef>
                <a:spcPts val="0"/>
              </a:spcBef>
              <a:spcAft>
                <a:spcPts val="0"/>
              </a:spcAft>
              <a:buSzPts val="1600"/>
              <a:buChar char="○"/>
            </a:pPr>
            <a:r>
              <a:rPr lang="en-GB">
                <a:solidFill>
                  <a:schemeClr val="lt1"/>
                </a:solidFill>
              </a:rPr>
              <a:t>0x4 — EfsRpcEncryptFileSrv</a:t>
            </a:r>
            <a:endParaRPr>
              <a:solidFill>
                <a:schemeClr val="lt1"/>
              </a:solidFill>
            </a:endParaRPr>
          </a:p>
        </p:txBody>
      </p:sp>
      <p:pic>
        <p:nvPicPr>
          <p:cNvPr id="980" name="Google Shape;980;p110"/>
          <p:cNvPicPr preferRelativeResize="0"/>
          <p:nvPr/>
        </p:nvPicPr>
        <p:blipFill>
          <a:blip r:embed="rId4">
            <a:alphaModFix/>
          </a:blip>
          <a:stretch>
            <a:fillRect/>
          </a:stretch>
        </p:blipFill>
        <p:spPr>
          <a:xfrm>
            <a:off x="2269475" y="4057275"/>
            <a:ext cx="7953375" cy="23812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1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Task Scheduler</a:t>
            </a:r>
            <a:endParaRPr/>
          </a:p>
        </p:txBody>
      </p:sp>
      <p:sp>
        <p:nvSpPr>
          <p:cNvPr id="987" name="Google Shape;987;p111"/>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500"/>
              </a:spcBef>
              <a:spcAft>
                <a:spcPts val="0"/>
              </a:spcAft>
              <a:buClr>
                <a:schemeClr val="lt2"/>
              </a:buClr>
              <a:buSzPts val="1900"/>
              <a:buChar char="●"/>
            </a:pPr>
            <a:r>
              <a:rPr lang="en-GB"/>
              <a:t>Create a scheduled task remotely</a:t>
            </a:r>
            <a:endParaRPr/>
          </a:p>
          <a:p>
            <a:pPr indent="-330200" lvl="1" marL="914400" rtl="0" algn="l">
              <a:lnSpc>
                <a:spcPct val="115000"/>
              </a:lnSpc>
              <a:spcBef>
                <a:spcPts val="500"/>
              </a:spcBef>
              <a:spcAft>
                <a:spcPts val="0"/>
              </a:spcAft>
              <a:buSzPts val="1600"/>
              <a:buChar char="○"/>
            </a:pPr>
            <a:r>
              <a:rPr lang="en-GB">
                <a:solidFill>
                  <a:schemeClr val="lt1"/>
                </a:solidFill>
              </a:rPr>
              <a:t>MITRE </a:t>
            </a:r>
            <a:r>
              <a:rPr lang="en-GB" u="sng">
                <a:solidFill>
                  <a:schemeClr val="dk2"/>
                </a:solidFill>
                <a:hlinkClick r:id="rId3">
                  <a:extLst>
                    <a:ext uri="{A12FA001-AC4F-418D-AE19-62706E023703}">
                      <ahyp:hlinkClr val="tx"/>
                    </a:ext>
                  </a:extLst>
                </a:hlinkClick>
              </a:rPr>
              <a:t>T1053.005</a:t>
            </a:r>
            <a:endParaRPr/>
          </a:p>
          <a:p>
            <a:pPr indent="-349250" lvl="0" marL="457200" rtl="0" algn="l">
              <a:lnSpc>
                <a:spcPct val="100000"/>
              </a:lnSpc>
              <a:spcBef>
                <a:spcPts val="500"/>
              </a:spcBef>
              <a:spcAft>
                <a:spcPts val="0"/>
              </a:spcAft>
              <a:buClr>
                <a:schemeClr val="lt2"/>
              </a:buClr>
              <a:buSzPts val="1900"/>
              <a:buChar char="●"/>
            </a:pPr>
            <a:r>
              <a:rPr lang="en-GB"/>
              <a:t>Uses the Task Scheduler Service Remoting protocol </a:t>
            </a:r>
            <a:r>
              <a:rPr lang="en-GB" u="sng">
                <a:solidFill>
                  <a:schemeClr val="dk2"/>
                </a:solidFill>
                <a:hlinkClick r:id="rId4">
                  <a:extLst>
                    <a:ext uri="{A12FA001-AC4F-418D-AE19-62706E023703}">
                      <ahyp:hlinkClr val="tx"/>
                    </a:ext>
                  </a:extLst>
                </a:hlinkClick>
              </a:rPr>
              <a:t>MS-TSCH</a:t>
            </a:r>
            <a:endParaRPr/>
          </a:p>
          <a:p>
            <a:pPr indent="-330200" lvl="1" marL="914400" rtl="0" algn="l">
              <a:lnSpc>
                <a:spcPct val="100000"/>
              </a:lnSpc>
              <a:spcBef>
                <a:spcPts val="500"/>
              </a:spcBef>
              <a:spcAft>
                <a:spcPts val="0"/>
              </a:spcAft>
              <a:buSzPts val="1600"/>
              <a:buChar char="○"/>
            </a:pPr>
            <a:r>
              <a:rPr lang="en-GB"/>
              <a:t>0x1 — SchRpcRegisterTask </a:t>
            </a:r>
            <a:endParaRPr/>
          </a:p>
        </p:txBody>
      </p:sp>
      <p:pic>
        <p:nvPicPr>
          <p:cNvPr id="988" name="Google Shape;988;p111"/>
          <p:cNvPicPr preferRelativeResize="0"/>
          <p:nvPr/>
        </p:nvPicPr>
        <p:blipFill>
          <a:blip r:embed="rId5">
            <a:alphaModFix/>
          </a:blip>
          <a:stretch>
            <a:fillRect/>
          </a:stretch>
        </p:blipFill>
        <p:spPr>
          <a:xfrm>
            <a:off x="2828925" y="3811813"/>
            <a:ext cx="6534150" cy="2124075"/>
          </a:xfrm>
          <a:prstGeom prst="rect">
            <a:avLst/>
          </a:prstGeom>
          <a:noFill/>
          <a:ln>
            <a:noFill/>
          </a:ln>
        </p:spPr>
      </p:pic>
      <p:pic>
        <p:nvPicPr>
          <p:cNvPr id="989" name="Google Shape;989;p111"/>
          <p:cNvPicPr preferRelativeResize="0"/>
          <p:nvPr/>
        </p:nvPicPr>
        <p:blipFill>
          <a:blip r:embed="rId6">
            <a:alphaModFix/>
          </a:blip>
          <a:stretch>
            <a:fillRect/>
          </a:stretch>
        </p:blipFill>
        <p:spPr>
          <a:xfrm>
            <a:off x="3133700" y="4707174"/>
            <a:ext cx="657225" cy="333375"/>
          </a:xfrm>
          <a:prstGeom prst="rect">
            <a:avLst/>
          </a:prstGeom>
          <a:noFill/>
          <a:ln>
            <a:noFill/>
          </a:ln>
        </p:spPr>
      </p:pic>
      <p:sp>
        <p:nvSpPr>
          <p:cNvPr id="990" name="Google Shape;990;p111"/>
          <p:cNvSpPr/>
          <p:nvPr/>
        </p:nvSpPr>
        <p:spPr>
          <a:xfrm>
            <a:off x="3724075" y="4782275"/>
            <a:ext cx="183000" cy="258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1"/>
          <p:cNvSpPr/>
          <p:nvPr/>
        </p:nvSpPr>
        <p:spPr>
          <a:xfrm>
            <a:off x="3062475" y="4782275"/>
            <a:ext cx="183000" cy="258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2"/>
          <p:cNvSpPr txBox="1"/>
          <p:nvPr>
            <p:ph idx="1" type="body"/>
          </p:nvPr>
        </p:nvSpPr>
        <p:spPr>
          <a:xfrm>
            <a:off x="1543050" y="2985612"/>
            <a:ext cx="9105900" cy="8868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b="1" lang="en-GB" sz="4800">
                <a:solidFill>
                  <a:schemeClr val="lt1"/>
                </a:solidFill>
                <a:latin typeface="Lato"/>
                <a:ea typeface="Lato"/>
                <a:cs typeface="Lato"/>
                <a:sym typeface="Lato"/>
              </a:rPr>
              <a:t>Complications</a:t>
            </a:r>
            <a:endParaRPr b="1" sz="4800">
              <a:solidFill>
                <a:schemeClr val="lt1"/>
              </a:solidFill>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#define DCOM</a:t>
            </a:r>
            <a:endParaRPr/>
          </a:p>
        </p:txBody>
      </p:sp>
      <p:sp>
        <p:nvSpPr>
          <p:cNvPr id="1004" name="Google Shape;1004;p11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Distributed Component Object Model — extending COM over the network</a:t>
            </a:r>
            <a:endParaRPr/>
          </a:p>
          <a:p>
            <a:pPr indent="-349250" lvl="0" marL="457200" rtl="0" algn="l">
              <a:spcBef>
                <a:spcPts val="0"/>
              </a:spcBef>
              <a:spcAft>
                <a:spcPts val="0"/>
              </a:spcAft>
              <a:buClr>
                <a:schemeClr val="lt2"/>
              </a:buClr>
              <a:buSzPts val="1900"/>
              <a:buChar char="●"/>
            </a:pPr>
            <a:r>
              <a:rPr lang="en-GB"/>
              <a:t>COM — another IPC mechanism in Windows, extends process capabilities via objects</a:t>
            </a:r>
            <a:endParaRPr/>
          </a:p>
          <a:p>
            <a:pPr indent="-330200" lvl="1" marL="914400" rtl="0" algn="l">
              <a:spcBef>
                <a:spcPts val="0"/>
              </a:spcBef>
              <a:spcAft>
                <a:spcPts val="0"/>
              </a:spcAft>
              <a:buSzPts val="1600"/>
              <a:buChar char="○"/>
            </a:pPr>
            <a:r>
              <a:rPr lang="en-GB"/>
              <a:t>Objects implemented in DLLs</a:t>
            </a:r>
            <a:endParaRPr/>
          </a:p>
          <a:p>
            <a:pPr indent="-330200" lvl="1" marL="914400" rtl="0" algn="l">
              <a:spcBef>
                <a:spcPts val="0"/>
              </a:spcBef>
              <a:spcAft>
                <a:spcPts val="0"/>
              </a:spcAft>
              <a:buSzPts val="1600"/>
              <a:buChar char="○"/>
            </a:pPr>
            <a:r>
              <a:rPr lang="en-GB"/>
              <a:t>DLLs loaded into a host process or the calling process</a:t>
            </a:r>
            <a:endParaRPr/>
          </a:p>
          <a:p>
            <a:pPr indent="-349250" lvl="0" marL="457200" rtl="0" algn="l">
              <a:spcBef>
                <a:spcPts val="0"/>
              </a:spcBef>
              <a:spcAft>
                <a:spcPts val="0"/>
              </a:spcAft>
              <a:buClr>
                <a:schemeClr val="lt2"/>
              </a:buClr>
              <a:buSzPts val="1900"/>
              <a:buChar char="●"/>
            </a:pPr>
            <a:r>
              <a:rPr lang="en-GB"/>
              <a:t>Notable usage examples include WMI, MMC and ActiveX</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14"/>
          <p:cNvSpPr txBox="1"/>
          <p:nvPr>
            <p:ph idx="1" type="body"/>
          </p:nvPr>
        </p:nvSpPr>
        <p:spPr>
          <a:xfrm>
            <a:off x="628600" y="3840337"/>
            <a:ext cx="9105900" cy="886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GB" sz="3600"/>
              <a:t>So how does DCOM look like?</a:t>
            </a:r>
            <a:endParaRPr b="1" sz="3600"/>
          </a:p>
          <a:p>
            <a:pPr indent="0" lvl="0" marL="0" rtl="0" algn="l">
              <a:spcBef>
                <a:spcPts val="1000"/>
              </a:spcBef>
              <a:spcAft>
                <a:spcPts val="0"/>
              </a:spcAft>
              <a:buNone/>
            </a:pPr>
            <a:r>
              <a:t/>
            </a:r>
            <a:endParaRPr b="1" sz="3200"/>
          </a:p>
          <a:p>
            <a:pPr indent="0" lvl="0" marL="0" rtl="0" algn="l">
              <a:spcBef>
                <a:spcPts val="1000"/>
              </a:spcBef>
              <a:spcAft>
                <a:spcPts val="0"/>
              </a:spcAft>
              <a:buNone/>
            </a:pPr>
            <a:r>
              <a:t/>
            </a:r>
            <a:endParaRPr sz="3200"/>
          </a:p>
        </p:txBody>
      </p:sp>
      <p:sp>
        <p:nvSpPr>
          <p:cNvPr id="1011" name="Google Shape;1011;p114"/>
          <p:cNvSpPr txBox="1"/>
          <p:nvPr>
            <p:ph type="title"/>
          </p:nvPr>
        </p:nvSpPr>
        <p:spPr>
          <a:xfrm>
            <a:off x="628450" y="3067042"/>
            <a:ext cx="9106200" cy="688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GB" sz="4800">
                <a:solidFill>
                  <a:schemeClr val="lt1"/>
                </a:solidFill>
              </a:rPr>
              <a:t>Demo Time</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RPC Attacks are Hard to Detect</a:t>
            </a:r>
            <a:endParaRPr/>
          </a:p>
        </p:txBody>
      </p:sp>
      <p:sp>
        <p:nvSpPr>
          <p:cNvPr id="196" name="Google Shape;196;p3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RPC is another layer of encapsulation that you need to peel</a:t>
            </a:r>
            <a:endParaRPr/>
          </a:p>
          <a:p>
            <a:pPr indent="-330200" lvl="1" marL="914400" rtl="0" algn="l">
              <a:spcBef>
                <a:spcPts val="0"/>
              </a:spcBef>
              <a:spcAft>
                <a:spcPts val="0"/>
              </a:spcAft>
              <a:buSzPts val="1600"/>
              <a:buChar char="○"/>
            </a:pPr>
            <a:r>
              <a:rPr lang="en-GB"/>
              <a:t>Deep packet inspection is expensive, usually only connection metadata</a:t>
            </a:r>
            <a:endParaRPr/>
          </a:p>
          <a:p>
            <a:pPr indent="-349250" lvl="0" marL="457200" rtl="0" algn="l">
              <a:spcBef>
                <a:spcPts val="0"/>
              </a:spcBef>
              <a:spcAft>
                <a:spcPts val="0"/>
              </a:spcAft>
              <a:buClr>
                <a:schemeClr val="lt2"/>
              </a:buClr>
              <a:buSzPts val="1900"/>
              <a:buChar char="●"/>
            </a:pPr>
            <a:r>
              <a:rPr lang="en-GB"/>
              <a:t>Most RPC servers are running under svchost or protected processes</a:t>
            </a:r>
            <a:endParaRPr/>
          </a:p>
          <a:p>
            <a:pPr indent="-330200" lvl="1" marL="914400" rtl="0" algn="l">
              <a:spcBef>
                <a:spcPts val="0"/>
              </a:spcBef>
              <a:spcAft>
                <a:spcPts val="0"/>
              </a:spcAft>
              <a:buSzPts val="1600"/>
              <a:buChar char="○"/>
            </a:pPr>
            <a:r>
              <a:rPr lang="en-GB"/>
              <a:t>Difficult to match traffic to process or RPC server</a:t>
            </a:r>
            <a:endParaRPr/>
          </a:p>
          <a:p>
            <a:pPr indent="-349250" lvl="0" marL="457200" rtl="0" algn="l">
              <a:spcBef>
                <a:spcPts val="0"/>
              </a:spcBef>
              <a:spcAft>
                <a:spcPts val="0"/>
              </a:spcAft>
              <a:buClr>
                <a:schemeClr val="lt2"/>
              </a:buClr>
              <a:buSzPts val="1900"/>
              <a:buChar char="●"/>
            </a:pPr>
            <a:r>
              <a:rPr lang="en-GB"/>
              <a:t>RPC traffic can occur over ephemeral ports or SMB</a:t>
            </a:r>
            <a:endParaRPr/>
          </a:p>
          <a:p>
            <a:pPr indent="-330200" lvl="1" marL="914400" rtl="0" algn="l">
              <a:spcBef>
                <a:spcPts val="0"/>
              </a:spcBef>
              <a:spcAft>
                <a:spcPts val="0"/>
              </a:spcAft>
              <a:buSzPts val="1600"/>
              <a:buChar char="○"/>
            </a:pPr>
            <a:r>
              <a:rPr lang="en-GB"/>
              <a:t>Can’t create FW rules in advance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5"/>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DCOM call flow</a:t>
            </a:r>
            <a:endParaRPr/>
          </a:p>
        </p:txBody>
      </p:sp>
      <p:sp>
        <p:nvSpPr>
          <p:cNvPr id="1018" name="Google Shape;1018;p115"/>
          <p:cNvSpPr/>
          <p:nvPr/>
        </p:nvSpPr>
        <p:spPr>
          <a:xfrm>
            <a:off x="137450" y="2983150"/>
            <a:ext cx="3635400" cy="891900"/>
          </a:xfrm>
          <a:prstGeom prst="homePlate">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CreateObject</a:t>
            </a:r>
            <a:endParaRPr sz="1900">
              <a:solidFill>
                <a:srgbClr val="FFFFFF"/>
              </a:solidFill>
              <a:latin typeface="Roboto"/>
              <a:ea typeface="Roboto"/>
              <a:cs typeface="Roboto"/>
              <a:sym typeface="Roboto"/>
            </a:endParaRPr>
          </a:p>
        </p:txBody>
      </p:sp>
      <p:sp>
        <p:nvSpPr>
          <p:cNvPr id="1019" name="Google Shape;1019;p115"/>
          <p:cNvSpPr/>
          <p:nvPr/>
        </p:nvSpPr>
        <p:spPr>
          <a:xfrm>
            <a:off x="5910604" y="2982865"/>
            <a:ext cx="3388200" cy="891900"/>
          </a:xfrm>
          <a:prstGeom prst="chevron">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Invoke</a:t>
            </a:r>
            <a:endParaRPr sz="1900">
              <a:solidFill>
                <a:srgbClr val="FFFFFF"/>
              </a:solidFill>
              <a:latin typeface="Roboto"/>
              <a:ea typeface="Roboto"/>
              <a:cs typeface="Roboto"/>
              <a:sym typeface="Roboto"/>
            </a:endParaRPr>
          </a:p>
        </p:txBody>
      </p:sp>
      <p:sp>
        <p:nvSpPr>
          <p:cNvPr id="1020" name="Google Shape;1020;p115"/>
          <p:cNvSpPr/>
          <p:nvPr/>
        </p:nvSpPr>
        <p:spPr>
          <a:xfrm>
            <a:off x="8666222" y="2982865"/>
            <a:ext cx="3388200" cy="891900"/>
          </a:xfrm>
          <a:prstGeom prst="chevron">
            <a:avLst>
              <a:gd fmla="val 50000" name="adj"/>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Release</a:t>
            </a:r>
            <a:endParaRPr sz="1900">
              <a:solidFill>
                <a:srgbClr val="FFFFFF"/>
              </a:solidFill>
              <a:latin typeface="Roboto"/>
              <a:ea typeface="Roboto"/>
              <a:cs typeface="Roboto"/>
              <a:sym typeface="Roboto"/>
            </a:endParaRPr>
          </a:p>
        </p:txBody>
      </p:sp>
      <p:sp>
        <p:nvSpPr>
          <p:cNvPr id="1021" name="Google Shape;1021;p115"/>
          <p:cNvSpPr/>
          <p:nvPr/>
        </p:nvSpPr>
        <p:spPr>
          <a:xfrm>
            <a:off x="3155275" y="2982865"/>
            <a:ext cx="3388200" cy="891900"/>
          </a:xfrm>
          <a:prstGeom prst="chevron">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solidFill>
                  <a:srgbClr val="FFFFFF"/>
                </a:solidFill>
                <a:latin typeface="Roboto"/>
                <a:ea typeface="Roboto"/>
                <a:cs typeface="Roboto"/>
                <a:sym typeface="Roboto"/>
              </a:rPr>
              <a:t>QueryInterface</a:t>
            </a:r>
            <a:endParaRPr sz="1900">
              <a:solidFill>
                <a:srgbClr val="FFFFFF"/>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6"/>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ETW isn’t always the solution 😢</a:t>
            </a:r>
            <a:endParaRPr/>
          </a:p>
        </p:txBody>
      </p:sp>
      <p:sp>
        <p:nvSpPr>
          <p:cNvPr id="1028" name="Google Shape;1028;p116"/>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The </a:t>
            </a:r>
            <a:r>
              <a:rPr lang="en-GB" u="sng">
                <a:solidFill>
                  <a:schemeClr val="hlink"/>
                </a:solidFill>
                <a:hlinkClick r:id="rId3"/>
              </a:rPr>
              <a:t>DCOM ETW provider</a:t>
            </a:r>
            <a:r>
              <a:rPr lang="en-GB">
                <a:solidFill>
                  <a:schemeClr val="lt1"/>
                </a:solidFill>
              </a:rPr>
              <a:t> is a lot less documented</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From RE, it doesn’t appear as there are any call start events</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Mostly error events, could still be useful for threat hunting, less for network flows</a:t>
            </a:r>
            <a:endParaRPr>
              <a:solidFill>
                <a:schemeClr val="lt1"/>
              </a:solidFill>
            </a:endParaRPr>
          </a:p>
        </p:txBody>
      </p:sp>
      <p:pic>
        <p:nvPicPr>
          <p:cNvPr id="1029" name="Google Shape;1029;p116"/>
          <p:cNvPicPr preferRelativeResize="0"/>
          <p:nvPr/>
        </p:nvPicPr>
        <p:blipFill>
          <a:blip r:embed="rId4">
            <a:alphaModFix/>
          </a:blip>
          <a:stretch>
            <a:fillRect/>
          </a:stretch>
        </p:blipFill>
        <p:spPr>
          <a:xfrm>
            <a:off x="1862702" y="3136525"/>
            <a:ext cx="8575575" cy="3241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7"/>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DCOM ETW Event 10001 - task_010001</a:t>
            </a:r>
            <a:endParaRPr/>
          </a:p>
        </p:txBody>
      </p:sp>
      <p:sp>
        <p:nvSpPr>
          <p:cNvPr id="1036" name="Google Shape;1036;p117"/>
          <p:cNvSpPr txBox="1"/>
          <p:nvPr/>
        </p:nvSpPr>
        <p:spPr>
          <a:xfrm>
            <a:off x="2512675" y="1915950"/>
            <a:ext cx="7467000" cy="30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A8A8AA"/>
                </a:solidFill>
              </a:rPr>
              <a:t>&lt;</a:t>
            </a:r>
            <a:r>
              <a:rPr lang="en-GB" sz="2200">
                <a:solidFill>
                  <a:srgbClr val="81BC00"/>
                </a:solidFill>
              </a:rPr>
              <a:t>template</a:t>
            </a:r>
            <a:r>
              <a:rPr lang="en-GB" sz="2200">
                <a:solidFill>
                  <a:srgbClr val="FFFFFF"/>
                </a:solidFill>
              </a:rPr>
              <a:t> </a:t>
            </a:r>
            <a:r>
              <a:rPr lang="en-GB" sz="2200">
                <a:solidFill>
                  <a:srgbClr val="8E7CC3"/>
                </a:solidFill>
              </a:rPr>
              <a:t>tid</a:t>
            </a:r>
            <a:r>
              <a:rPr lang="en-GB" sz="2200">
                <a:solidFill>
                  <a:srgbClr val="A8A8AA"/>
                </a:solidFill>
              </a:rPr>
              <a:t>=</a:t>
            </a:r>
            <a:r>
              <a:rPr lang="en-GB" sz="2200">
                <a:solidFill>
                  <a:srgbClr val="009CDE"/>
                </a:solidFill>
              </a:rPr>
              <a:t>"task_010001Args"</a:t>
            </a:r>
            <a:r>
              <a:rPr lang="en-GB" sz="2200">
                <a:solidFill>
                  <a:srgbClr val="A8A8AA"/>
                </a:solidFill>
              </a:rPr>
              <a:t>&gt;</a:t>
            </a:r>
            <a:endParaRPr sz="2200">
              <a:solidFill>
                <a:srgbClr val="FFFFFF"/>
              </a:solidFill>
            </a:endParaRPr>
          </a:p>
          <a:p>
            <a:pPr indent="457200" lvl="0" marL="0" rtl="0" algn="l">
              <a:lnSpc>
                <a:spcPct val="115000"/>
              </a:lnSpc>
              <a:spcBef>
                <a:spcPts val="0"/>
              </a:spcBef>
              <a:spcAft>
                <a:spcPts val="0"/>
              </a:spcAft>
              <a:buNone/>
            </a:pPr>
            <a:r>
              <a:rPr lang="en-GB" sz="2200">
                <a:solidFill>
                  <a:srgbClr val="A8A8AA"/>
                </a:solidFill>
              </a:rPr>
              <a:t>&lt;</a:t>
            </a:r>
            <a:r>
              <a:rPr lang="en-GB" sz="2200">
                <a:solidFill>
                  <a:srgbClr val="81BC00"/>
                </a:solidFill>
              </a:rPr>
              <a:t>data</a:t>
            </a:r>
            <a:r>
              <a:rPr lang="en-GB" sz="2200">
                <a:solidFill>
                  <a:srgbClr val="FFFFFF"/>
                </a:solidFill>
              </a:rPr>
              <a:t> </a:t>
            </a:r>
            <a:r>
              <a:rPr lang="en-GB" sz="2200">
                <a:solidFill>
                  <a:srgbClr val="8E7CC3"/>
                </a:solidFill>
              </a:rPr>
              <a:t>name</a:t>
            </a:r>
            <a:r>
              <a:rPr lang="en-GB" sz="2200">
                <a:solidFill>
                  <a:srgbClr val="A8A8AA"/>
                </a:solidFill>
              </a:rPr>
              <a:t>=</a:t>
            </a:r>
            <a:r>
              <a:rPr lang="en-GB" sz="2200">
                <a:solidFill>
                  <a:srgbClr val="009CDE"/>
                </a:solidFill>
              </a:rPr>
              <a:t>"param1"</a:t>
            </a:r>
            <a:r>
              <a:rPr lang="en-GB" sz="2200">
                <a:solidFill>
                  <a:srgbClr val="FFFFFF"/>
                </a:solidFill>
              </a:rPr>
              <a:t> </a:t>
            </a:r>
            <a:r>
              <a:rPr lang="en-GB" sz="2200">
                <a:solidFill>
                  <a:srgbClr val="8E7CC3"/>
                </a:solidFill>
              </a:rPr>
              <a:t>inType</a:t>
            </a:r>
            <a:r>
              <a:rPr lang="en-GB" sz="2200">
                <a:solidFill>
                  <a:srgbClr val="A8A8AA"/>
                </a:solidFill>
              </a:rPr>
              <a:t>=</a:t>
            </a:r>
            <a:r>
              <a:rPr lang="en-GB" sz="2200">
                <a:solidFill>
                  <a:srgbClr val="009CDE"/>
                </a:solidFill>
              </a:rPr>
              <a:t>"win:UnicodeString"</a:t>
            </a:r>
            <a:r>
              <a:rPr lang="en-GB" sz="2200">
                <a:solidFill>
                  <a:srgbClr val="A8A8AA"/>
                </a:solidFill>
              </a:rPr>
              <a:t>/&gt;</a:t>
            </a:r>
            <a:br>
              <a:rPr lang="en-GB" sz="2200">
                <a:solidFill>
                  <a:srgbClr val="A8A8AA"/>
                </a:solidFill>
              </a:rPr>
            </a:br>
            <a:r>
              <a:rPr lang="en-GB" sz="2200">
                <a:solidFill>
                  <a:srgbClr val="A8A8AA"/>
                </a:solidFill>
              </a:rPr>
              <a:t>	</a:t>
            </a:r>
            <a:r>
              <a:rPr lang="en-GB" sz="2200">
                <a:solidFill>
                  <a:schemeClr val="accent4"/>
                </a:solidFill>
              </a:rPr>
              <a:t>&lt;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"param2"</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br>
              <a:rPr lang="en-GB" sz="2200">
                <a:solidFill>
                  <a:schemeClr val="accent4"/>
                </a:solidFill>
              </a:rPr>
            </a:br>
            <a:r>
              <a:rPr lang="en-GB" sz="2200">
                <a:solidFill>
                  <a:schemeClr val="accent4"/>
                </a:solidFill>
              </a:rPr>
              <a:t>	&lt;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"param3"</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br>
              <a:rPr lang="en-GB" sz="2200">
                <a:solidFill>
                  <a:schemeClr val="accent4"/>
                </a:solidFill>
              </a:rPr>
            </a:br>
            <a:r>
              <a:rPr lang="en-GB" sz="2200">
                <a:solidFill>
                  <a:schemeClr val="accent4"/>
                </a:solidFill>
              </a:rPr>
              <a:t>	&lt;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"param4"</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br>
              <a:rPr lang="en-GB" sz="2200">
                <a:solidFill>
                  <a:schemeClr val="accent4"/>
                </a:solidFill>
              </a:rPr>
            </a:br>
            <a:r>
              <a:rPr lang="en-GB" sz="2200">
                <a:solidFill>
                  <a:schemeClr val="accent4"/>
                </a:solidFill>
              </a:rPr>
              <a:t>	&lt;</a:t>
            </a:r>
            <a:r>
              <a:rPr lang="en-GB" sz="2200">
                <a:solidFill>
                  <a:schemeClr val="accent2"/>
                </a:solidFill>
              </a:rPr>
              <a:t>data</a:t>
            </a:r>
            <a:r>
              <a:rPr lang="en-GB" sz="2200">
                <a:solidFill>
                  <a:schemeClr val="lt1"/>
                </a:solidFill>
              </a:rPr>
              <a:t> </a:t>
            </a:r>
            <a:r>
              <a:rPr lang="en-GB" sz="2200">
                <a:solidFill>
                  <a:srgbClr val="8E7CC3"/>
                </a:solidFill>
              </a:rPr>
              <a:t>name</a:t>
            </a:r>
            <a:r>
              <a:rPr lang="en-GB" sz="2200">
                <a:solidFill>
                  <a:schemeClr val="accent4"/>
                </a:solidFill>
              </a:rPr>
              <a:t>=</a:t>
            </a:r>
            <a:r>
              <a:rPr lang="en-GB" sz="2200">
                <a:solidFill>
                  <a:schemeClr val="dk2"/>
                </a:solidFill>
              </a:rPr>
              <a:t>"param5"</a:t>
            </a:r>
            <a:r>
              <a:rPr lang="en-GB" sz="2200">
                <a:solidFill>
                  <a:schemeClr val="lt1"/>
                </a:solidFill>
              </a:rPr>
              <a:t> </a:t>
            </a:r>
            <a:r>
              <a:rPr lang="en-GB" sz="2200">
                <a:solidFill>
                  <a:srgbClr val="8E7CC3"/>
                </a:solidFill>
              </a:rPr>
              <a:t>inType</a:t>
            </a:r>
            <a:r>
              <a:rPr lang="en-GB" sz="2200">
                <a:solidFill>
                  <a:schemeClr val="accent4"/>
                </a:solidFill>
              </a:rPr>
              <a:t>=</a:t>
            </a:r>
            <a:r>
              <a:rPr lang="en-GB" sz="2200">
                <a:solidFill>
                  <a:schemeClr val="dk2"/>
                </a:solidFill>
              </a:rPr>
              <a:t>"win:UnicodeString"</a:t>
            </a:r>
            <a:r>
              <a:rPr lang="en-GB" sz="2200">
                <a:solidFill>
                  <a:schemeClr val="accent4"/>
                </a:solidFill>
              </a:rPr>
              <a:t>/&gt;</a:t>
            </a:r>
            <a:endParaRPr sz="2200">
              <a:solidFill>
                <a:srgbClr val="FFFFFF"/>
              </a:solidFill>
            </a:endParaRPr>
          </a:p>
          <a:p>
            <a:pPr indent="0" lvl="0" marL="0" rtl="0" algn="l">
              <a:lnSpc>
                <a:spcPct val="115000"/>
              </a:lnSpc>
              <a:spcBef>
                <a:spcPts val="0"/>
              </a:spcBef>
              <a:spcAft>
                <a:spcPts val="0"/>
              </a:spcAft>
              <a:buNone/>
            </a:pPr>
            <a:r>
              <a:rPr lang="en-GB" sz="2200">
                <a:solidFill>
                  <a:srgbClr val="A8A8AA"/>
                </a:solidFill>
              </a:rPr>
              <a:t>&lt;/</a:t>
            </a:r>
            <a:r>
              <a:rPr lang="en-GB" sz="2200">
                <a:solidFill>
                  <a:srgbClr val="81BC00"/>
                </a:solidFill>
              </a:rPr>
              <a:t>template</a:t>
            </a:r>
            <a:r>
              <a:rPr lang="en-GB" sz="2200">
                <a:solidFill>
                  <a:srgbClr val="A8A8AA"/>
                </a:solidFill>
              </a:rPr>
              <a:t>&gt;</a:t>
            </a:r>
            <a:endParaRPr sz="2200">
              <a:solidFill>
                <a:srgbClr val="A8A8AA"/>
              </a:solidFill>
            </a:endParaRPr>
          </a:p>
          <a:p>
            <a:pPr indent="0" lvl="0" marL="0" rtl="0" algn="l">
              <a:lnSpc>
                <a:spcPct val="115000"/>
              </a:lnSpc>
              <a:spcBef>
                <a:spcPts val="0"/>
              </a:spcBef>
              <a:spcAft>
                <a:spcPts val="0"/>
              </a:spcAft>
              <a:buNone/>
            </a:pPr>
            <a:r>
              <a:t/>
            </a:r>
            <a:endParaRPr sz="2200">
              <a:solidFill>
                <a:srgbClr val="FFFFFF"/>
              </a:solidFill>
            </a:endParaRPr>
          </a:p>
          <a:p>
            <a:pPr indent="0" lvl="0" marL="0" rtl="0" algn="l">
              <a:lnSpc>
                <a:spcPct val="115000"/>
              </a:lnSpc>
              <a:spcBef>
                <a:spcPts val="0"/>
              </a:spcBef>
              <a:spcAft>
                <a:spcPts val="0"/>
              </a:spcAft>
              <a:buNone/>
            </a:pPr>
            <a:r>
              <a:t/>
            </a:r>
            <a:endParaRPr sz="2200">
              <a:solidFill>
                <a:srgbClr val="FFFFFF"/>
              </a:solidFill>
            </a:endParaRPr>
          </a:p>
          <a:p>
            <a:pPr indent="0" lvl="0" marL="0" rtl="0" algn="l">
              <a:lnSpc>
                <a:spcPct val="115000"/>
              </a:lnSpc>
              <a:spcBef>
                <a:spcPts val="0"/>
              </a:spcBef>
              <a:spcAft>
                <a:spcPts val="0"/>
              </a:spcAft>
              <a:buNone/>
            </a:pPr>
            <a:r>
              <a:t/>
            </a:r>
            <a:endParaRPr sz="22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8"/>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Context is the magic word</a:t>
            </a:r>
            <a:endParaRPr/>
          </a:p>
        </p:txBody>
      </p:sp>
      <p:sp>
        <p:nvSpPr>
          <p:cNvPr id="1043" name="Google Shape;1043;p118"/>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We can get some context on the requested operation from the process that handled it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The process is usually closed by the time we parse it</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ETW to the rescue, once more - </a:t>
            </a:r>
            <a:r>
              <a:rPr lang="en-GB" u="sng">
                <a:solidFill>
                  <a:schemeClr val="hlink"/>
                </a:solidFill>
                <a:hlinkClick r:id="rId3"/>
              </a:rPr>
              <a:t>Microsoft-Windows-Kernel-Process</a:t>
            </a:r>
            <a:endParaRPr>
              <a:solidFill>
                <a:schemeClr val="lt1"/>
              </a:solidFill>
            </a:endParaRPr>
          </a:p>
        </p:txBody>
      </p:sp>
      <p:sp>
        <p:nvSpPr>
          <p:cNvPr id="1044" name="Google Shape;1044;p118"/>
          <p:cNvSpPr txBox="1"/>
          <p:nvPr/>
        </p:nvSpPr>
        <p:spPr>
          <a:xfrm>
            <a:off x="0" y="6504000"/>
            <a:ext cx="764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009CDE"/>
                </a:solidFill>
              </a:rPr>
              <a:t>https://github.com/repnz/etw-providers-docs/blob/master/Manifests-Win10-17134/Microsoft-Windows-Kernel-Process.xml</a:t>
            </a:r>
            <a:endParaRPr sz="1100">
              <a:solidFill>
                <a:srgbClr val="009CDE"/>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9"/>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Heuristics, with some extra sprinkled on top</a:t>
            </a:r>
            <a:endParaRPr/>
          </a:p>
        </p:txBody>
      </p:sp>
      <p:sp>
        <p:nvSpPr>
          <p:cNvPr id="1051" name="Google Shape;1051;p119"/>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500"/>
              </a:spcBef>
              <a:spcAft>
                <a:spcPts val="0"/>
              </a:spcAft>
              <a:buClr>
                <a:schemeClr val="lt2"/>
              </a:buClr>
              <a:buSzPts val="1900"/>
              <a:buChar char="●"/>
            </a:pPr>
            <a:r>
              <a:rPr lang="en-GB">
                <a:solidFill>
                  <a:schemeClr val="lt1"/>
                </a:solidFill>
              </a:rPr>
              <a:t>A process by itself isn’t usually a strong indicator for investigation</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A process that was involved in DCOM is a stronger indicator</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Requires a strong baseline on what happens usually in the network</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Can lead to FPs</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Better than nothing</a:t>
            </a:r>
            <a:endParaRPr>
              <a:solidFill>
                <a:schemeClr val="lt1"/>
              </a:solidFill>
            </a:endParaRPr>
          </a:p>
          <a:p>
            <a:pPr indent="-349250" lvl="0" marL="457200" rtl="0" algn="l">
              <a:lnSpc>
                <a:spcPct val="150000"/>
              </a:lnSpc>
              <a:spcBef>
                <a:spcPts val="0"/>
              </a:spcBef>
              <a:spcAft>
                <a:spcPts val="0"/>
              </a:spcAft>
              <a:buClr>
                <a:schemeClr val="lt2"/>
              </a:buClr>
              <a:buSzPts val="1900"/>
              <a:buChar char="●"/>
            </a:pPr>
            <a:r>
              <a:rPr lang="en-GB">
                <a:solidFill>
                  <a:schemeClr val="lt1"/>
                </a:solidFill>
              </a:rPr>
              <a:t>We can go even deeper with DLL matching</a:t>
            </a:r>
            <a:endParaRPr>
              <a:solidFill>
                <a:schemeClr val="lt1"/>
              </a:solidFill>
            </a:endParaRPr>
          </a:p>
          <a:p>
            <a:pPr indent="-330200" lvl="1" marL="914400" rtl="0" algn="l">
              <a:lnSpc>
                <a:spcPct val="150000"/>
              </a:lnSpc>
              <a:spcBef>
                <a:spcPts val="0"/>
              </a:spcBef>
              <a:spcAft>
                <a:spcPts val="0"/>
              </a:spcAft>
              <a:buSzPts val="1600"/>
              <a:buChar char="○"/>
            </a:pPr>
            <a:r>
              <a:rPr lang="en-GB">
                <a:solidFill>
                  <a:schemeClr val="lt1"/>
                </a:solidFill>
              </a:rPr>
              <a:t>Requires even more fine tuning</a:t>
            </a:r>
            <a:endParaRPr>
              <a:solidFill>
                <a:schemeClr val="l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20"/>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Remote WMI</a:t>
            </a:r>
            <a:endParaRPr/>
          </a:p>
        </p:txBody>
      </p:sp>
      <p:sp>
        <p:nvSpPr>
          <p:cNvPr id="1058" name="Google Shape;1058;p120"/>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WMI — Windows Management Instrumentation</a:t>
            </a:r>
            <a:endParaRPr/>
          </a:p>
          <a:p>
            <a:pPr indent="-330200" lvl="1" marL="914400" rtl="0" algn="l">
              <a:spcBef>
                <a:spcPts val="0"/>
              </a:spcBef>
              <a:spcAft>
                <a:spcPts val="0"/>
              </a:spcAft>
              <a:buSzPts val="1600"/>
              <a:buChar char="○"/>
            </a:pPr>
            <a:r>
              <a:rPr lang="en-GB"/>
              <a:t>Represent OS components in models</a:t>
            </a:r>
            <a:endParaRPr/>
          </a:p>
          <a:p>
            <a:pPr indent="-330200" lvl="1" marL="914400" rtl="0" algn="l">
              <a:spcBef>
                <a:spcPts val="0"/>
              </a:spcBef>
              <a:spcAft>
                <a:spcPts val="0"/>
              </a:spcAft>
              <a:buSzPts val="1600"/>
              <a:buChar char="○"/>
            </a:pPr>
            <a:r>
              <a:rPr lang="en-GB"/>
              <a:t>Allows querying and modifying parts of the OS</a:t>
            </a:r>
            <a:endParaRPr/>
          </a:p>
          <a:p>
            <a:pPr indent="-349250" lvl="0" marL="457200" rtl="0" algn="l">
              <a:spcBef>
                <a:spcPts val="0"/>
              </a:spcBef>
              <a:spcAft>
                <a:spcPts val="0"/>
              </a:spcAft>
              <a:buClr>
                <a:schemeClr val="lt2"/>
              </a:buClr>
              <a:buSzPts val="1900"/>
              <a:buChar char="●"/>
            </a:pPr>
            <a:r>
              <a:rPr lang="en-GB"/>
              <a:t>Win32_Process — process class in WMI</a:t>
            </a:r>
            <a:endParaRPr/>
          </a:p>
          <a:p>
            <a:pPr indent="-330200" lvl="1" marL="914400" rtl="0" algn="l">
              <a:spcBef>
                <a:spcPts val="0"/>
              </a:spcBef>
              <a:spcAft>
                <a:spcPts val="0"/>
              </a:spcAft>
              <a:buSzPts val="1600"/>
              <a:buChar char="○"/>
            </a:pPr>
            <a:r>
              <a:rPr lang="en-GB"/>
              <a:t>Also allows </a:t>
            </a:r>
            <a:r>
              <a:rPr lang="en-GB"/>
              <a:t>binary execution</a:t>
            </a:r>
            <a:endParaRPr/>
          </a:p>
        </p:txBody>
      </p:sp>
      <p:pic>
        <p:nvPicPr>
          <p:cNvPr id="1059" name="Google Shape;1059;p120"/>
          <p:cNvPicPr preferRelativeResize="0"/>
          <p:nvPr/>
        </p:nvPicPr>
        <p:blipFill>
          <a:blip r:embed="rId3">
            <a:alphaModFix/>
          </a:blip>
          <a:stretch>
            <a:fillRect/>
          </a:stretch>
        </p:blipFill>
        <p:spPr>
          <a:xfrm>
            <a:off x="4445850" y="3923150"/>
            <a:ext cx="3300300" cy="2706250"/>
          </a:xfrm>
          <a:prstGeom prst="rect">
            <a:avLst/>
          </a:prstGeom>
          <a:noFill/>
          <a:ln>
            <a:noFill/>
          </a:ln>
        </p:spPr>
      </p:pic>
      <p:sp>
        <p:nvSpPr>
          <p:cNvPr id="1060" name="Google Shape;1060;p120"/>
          <p:cNvSpPr/>
          <p:nvPr/>
        </p:nvSpPr>
        <p:spPr>
          <a:xfrm>
            <a:off x="5166650" y="5178625"/>
            <a:ext cx="183000" cy="258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20"/>
          <p:cNvSpPr/>
          <p:nvPr/>
        </p:nvSpPr>
        <p:spPr>
          <a:xfrm>
            <a:off x="4652475" y="5147125"/>
            <a:ext cx="183000" cy="258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2" name="Google Shape;1062;p120"/>
          <p:cNvPicPr preferRelativeResize="0"/>
          <p:nvPr/>
        </p:nvPicPr>
        <p:blipFill>
          <a:blip r:embed="rId4">
            <a:alphaModFix/>
          </a:blip>
          <a:stretch>
            <a:fillRect/>
          </a:stretch>
        </p:blipFill>
        <p:spPr>
          <a:xfrm>
            <a:off x="4688050" y="5109600"/>
            <a:ext cx="575975" cy="3333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1"/>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Determining WMI maliciousness</a:t>
            </a:r>
            <a:endParaRPr/>
          </a:p>
        </p:txBody>
      </p:sp>
      <p:sp>
        <p:nvSpPr>
          <p:cNvPr id="1069" name="Google Shape;1069;p121"/>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Check the opnums in each malicious operation, compared to benign</a:t>
            </a:r>
            <a:endParaRPr/>
          </a:p>
          <a:p>
            <a:pPr indent="-330200" lvl="1" marL="914400" rtl="0" algn="l">
              <a:spcBef>
                <a:spcPts val="0"/>
              </a:spcBef>
              <a:spcAft>
                <a:spcPts val="0"/>
              </a:spcAft>
              <a:buSzPts val="1600"/>
              <a:buChar char="○"/>
            </a:pPr>
            <a:r>
              <a:rPr lang="en-GB"/>
              <a:t>Heuristic based approach, has to be configured for each technique</a:t>
            </a:r>
            <a:endParaRPr/>
          </a:p>
        </p:txBody>
      </p:sp>
      <p:graphicFrame>
        <p:nvGraphicFramePr>
          <p:cNvPr id="1070" name="Google Shape;1070;p121"/>
          <p:cNvGraphicFramePr/>
          <p:nvPr/>
        </p:nvGraphicFramePr>
        <p:xfrm>
          <a:off x="1526850" y="3215825"/>
          <a:ext cx="3000000" cy="3000000"/>
        </p:xfrm>
        <a:graphic>
          <a:graphicData uri="http://schemas.openxmlformats.org/drawingml/2006/table">
            <a:tbl>
              <a:tblPr>
                <a:noFill/>
                <a:tableStyleId>{24B89660-94F2-46AF-BD44-F54F694B2085}</a:tableStyleId>
              </a:tblPr>
              <a:tblGrid>
                <a:gridCol w="2528125"/>
                <a:gridCol w="1042300"/>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24, 6 </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iremunknown2</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5, 3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iwbemlevel1login</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6, 3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iwbemloginclientid</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iremotescmactivator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4</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iobjectexporter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5</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71" name="Google Shape;1071;p121"/>
          <p:cNvGraphicFramePr/>
          <p:nvPr/>
        </p:nvGraphicFramePr>
        <p:xfrm>
          <a:off x="6162675" y="2789150"/>
          <a:ext cx="3000000" cy="3000000"/>
        </p:xfrm>
        <a:graphic>
          <a:graphicData uri="http://schemas.openxmlformats.org/drawingml/2006/table">
            <a:tbl>
              <a:tblPr>
                <a:noFill/>
                <a:tableStyleId>{24B89660-94F2-46AF-BD44-F54F694B2085}</a:tableStyleId>
              </a:tblPr>
              <a:tblGrid>
                <a:gridCol w="2528125"/>
                <a:gridCol w="1042300"/>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20</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iremunknown2</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5, 3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iwbemlevel1login</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6, 3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iwbemloginclientid</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iremotescmactivator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4</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iobjectexporter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5</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iwbemwcosmartenum</a:t>
                      </a:r>
                      <a:endParaRPr sz="1600">
                        <a:solidFill>
                          <a:srgbClr val="CE9178"/>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iwbemfetchsmartenum</a:t>
                      </a:r>
                      <a:endParaRPr sz="1600">
                        <a:solidFill>
                          <a:srgbClr val="CE9178"/>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2" name="Google Shape;1072;p121"/>
          <p:cNvSpPr txBox="1"/>
          <p:nvPr/>
        </p:nvSpPr>
        <p:spPr>
          <a:xfrm>
            <a:off x="1534475" y="28975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call create</a:t>
            </a:r>
            <a:endParaRPr>
              <a:solidFill>
                <a:schemeClr val="lt1"/>
              </a:solidFill>
              <a:latin typeface="Consolas"/>
              <a:ea typeface="Consolas"/>
              <a:cs typeface="Consolas"/>
              <a:sym typeface="Consolas"/>
            </a:endParaRPr>
          </a:p>
        </p:txBody>
      </p:sp>
      <p:sp>
        <p:nvSpPr>
          <p:cNvPr id="1073" name="Google Shape;1073;p121"/>
          <p:cNvSpPr txBox="1"/>
          <p:nvPr/>
        </p:nvSpPr>
        <p:spPr>
          <a:xfrm>
            <a:off x="6106475" y="24403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get</a:t>
            </a:r>
            <a:endParaRPr>
              <a:solidFill>
                <a:schemeClr val="lt1"/>
              </a:solidFill>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2"/>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Determining WMI maliciousness</a:t>
            </a:r>
            <a:endParaRPr/>
          </a:p>
        </p:txBody>
      </p:sp>
      <p:sp>
        <p:nvSpPr>
          <p:cNvPr id="1080" name="Google Shape;1080;p122"/>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Check the opnums in each malicious operation, compared to benign</a:t>
            </a:r>
            <a:endParaRPr/>
          </a:p>
          <a:p>
            <a:pPr indent="-330200" lvl="1" marL="914400" rtl="0" algn="l">
              <a:spcBef>
                <a:spcPts val="0"/>
              </a:spcBef>
              <a:spcAft>
                <a:spcPts val="0"/>
              </a:spcAft>
              <a:buSzPts val="1600"/>
              <a:buChar char="○"/>
            </a:pPr>
            <a:r>
              <a:rPr lang="en-GB"/>
              <a:t>Heuristic based approach, has to be configured for each technique</a:t>
            </a:r>
            <a:endParaRPr/>
          </a:p>
        </p:txBody>
      </p:sp>
      <p:graphicFrame>
        <p:nvGraphicFramePr>
          <p:cNvPr id="1081" name="Google Shape;1081;p122"/>
          <p:cNvGraphicFramePr/>
          <p:nvPr/>
        </p:nvGraphicFramePr>
        <p:xfrm>
          <a:off x="1526850" y="3215825"/>
          <a:ext cx="3000000" cy="3000000"/>
        </p:xfrm>
        <a:graphic>
          <a:graphicData uri="http://schemas.openxmlformats.org/drawingml/2006/table">
            <a:tbl>
              <a:tblPr>
                <a:noFill/>
                <a:tableStyleId>{24B89660-94F2-46AF-BD44-F54F694B2085}</a:tableStyleId>
              </a:tblPr>
              <a:tblGrid>
                <a:gridCol w="2528125"/>
                <a:gridCol w="1042300"/>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24, 6 </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iremunknown2</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5, 3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iwbemlevel1login</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6, 3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iwbemloginclientid</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iremotescmactivator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4</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iobjectexporter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5</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82" name="Google Shape;1082;p122"/>
          <p:cNvGraphicFramePr/>
          <p:nvPr/>
        </p:nvGraphicFramePr>
        <p:xfrm>
          <a:off x="6162675" y="2789150"/>
          <a:ext cx="3000000" cy="3000000"/>
        </p:xfrm>
        <a:graphic>
          <a:graphicData uri="http://schemas.openxmlformats.org/drawingml/2006/table">
            <a:tbl>
              <a:tblPr>
                <a:noFill/>
                <a:tableStyleId>{24B89660-94F2-46AF-BD44-F54F694B2085}</a:tableStyleId>
              </a:tblPr>
              <a:tblGrid>
                <a:gridCol w="2528125"/>
                <a:gridCol w="1042300"/>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20</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iremunknown2</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5, 3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iwbemlevel1login</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6, 3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iwbemloginclientid</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iremotescmactivator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4</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iobjectexporter</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5</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iwbemwcosmartenum</a:t>
                      </a:r>
                      <a:endParaRPr sz="1600">
                        <a:solidFill>
                          <a:srgbClr val="CE9178"/>
                        </a:solidFill>
                        <a:latin typeface="Consolas"/>
                        <a:ea typeface="Consolas"/>
                        <a:cs typeface="Consolas"/>
                        <a:sym typeface="Consola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iwbemfetchsmartenum</a:t>
                      </a:r>
                      <a:endParaRPr sz="1600">
                        <a:solidFill>
                          <a:srgbClr val="CE9178"/>
                        </a:solidFill>
                        <a:latin typeface="Consolas"/>
                        <a:ea typeface="Consolas"/>
                        <a:cs typeface="Consolas"/>
                        <a:sym typeface="Consola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3</a:t>
                      </a:r>
                      <a:endParaRPr sz="1600">
                        <a:solidFill>
                          <a:schemeClr val="lt1"/>
                        </a:solidFill>
                        <a:latin typeface="Consolas"/>
                        <a:ea typeface="Consolas"/>
                        <a:cs typeface="Consolas"/>
                        <a:sym typeface="Consola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083" name="Google Shape;1083;p122"/>
          <p:cNvSpPr txBox="1"/>
          <p:nvPr/>
        </p:nvSpPr>
        <p:spPr>
          <a:xfrm>
            <a:off x="1534475" y="28975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call create</a:t>
            </a:r>
            <a:endParaRPr>
              <a:solidFill>
                <a:schemeClr val="lt1"/>
              </a:solidFill>
              <a:latin typeface="Consolas"/>
              <a:ea typeface="Consolas"/>
              <a:cs typeface="Consolas"/>
              <a:sym typeface="Consolas"/>
            </a:endParaRPr>
          </a:p>
        </p:txBody>
      </p:sp>
      <p:sp>
        <p:nvSpPr>
          <p:cNvPr id="1084" name="Google Shape;1084;p122"/>
          <p:cNvSpPr txBox="1"/>
          <p:nvPr/>
        </p:nvSpPr>
        <p:spPr>
          <a:xfrm>
            <a:off x="6106475" y="24403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get</a:t>
            </a:r>
            <a:endParaRPr>
              <a:solidFill>
                <a:schemeClr val="lt1"/>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23"/>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Determining WMI maliciousness</a:t>
            </a:r>
            <a:endParaRPr/>
          </a:p>
        </p:txBody>
      </p:sp>
      <p:sp>
        <p:nvSpPr>
          <p:cNvPr id="1091" name="Google Shape;1091;p123"/>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Check the opnums in each malicious operation, compared to benign</a:t>
            </a:r>
            <a:endParaRPr/>
          </a:p>
          <a:p>
            <a:pPr indent="-330200" lvl="1" marL="914400" rtl="0" algn="l">
              <a:spcBef>
                <a:spcPts val="0"/>
              </a:spcBef>
              <a:spcAft>
                <a:spcPts val="0"/>
              </a:spcAft>
              <a:buSzPts val="1600"/>
              <a:buChar char="○"/>
            </a:pPr>
            <a:r>
              <a:rPr lang="en-GB"/>
              <a:t>Heuristic based approach, has to be configured for each technique</a:t>
            </a:r>
            <a:endParaRPr/>
          </a:p>
        </p:txBody>
      </p:sp>
      <p:graphicFrame>
        <p:nvGraphicFramePr>
          <p:cNvPr id="1092" name="Google Shape;1092;p123"/>
          <p:cNvGraphicFramePr/>
          <p:nvPr/>
        </p:nvGraphicFramePr>
        <p:xfrm>
          <a:off x="1526850" y="3215825"/>
          <a:ext cx="3000000" cy="3000000"/>
        </p:xfrm>
        <a:graphic>
          <a:graphicData uri="http://schemas.openxmlformats.org/drawingml/2006/table">
            <a:tbl>
              <a:tblPr>
                <a:noFill/>
                <a:tableStyleId>{24B89660-94F2-46AF-BD44-F54F694B2085}</a:tableStyleId>
              </a:tblPr>
              <a:tblGrid>
                <a:gridCol w="1944900"/>
                <a:gridCol w="2324175"/>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rowSpan="2">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ExecMethod</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vMerge="1"/>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GetObject</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93" name="Google Shape;1093;p123"/>
          <p:cNvGraphicFramePr/>
          <p:nvPr/>
        </p:nvGraphicFramePr>
        <p:xfrm>
          <a:off x="6238875" y="3017750"/>
          <a:ext cx="3000000" cy="3000000"/>
        </p:xfrm>
        <a:graphic>
          <a:graphicData uri="http://schemas.openxmlformats.org/drawingml/2006/table">
            <a:tbl>
              <a:tblPr>
                <a:noFill/>
                <a:tableStyleId>{24B89660-94F2-46AF-BD44-F54F694B2085}</a:tableStyleId>
              </a:tblPr>
              <a:tblGrid>
                <a:gridCol w="2528125"/>
                <a:gridCol w="1865275"/>
              </a:tblGrid>
              <a:tr h="381000">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Interface Name</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600">
                          <a:solidFill>
                            <a:schemeClr val="lt1"/>
                          </a:solidFill>
                          <a:latin typeface="Consolas"/>
                          <a:ea typeface="Consolas"/>
                          <a:cs typeface="Consolas"/>
                          <a:sym typeface="Consolas"/>
                        </a:rPr>
                        <a:t>Opnums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iwbemservices</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lang="en-GB" sz="1600">
                          <a:solidFill>
                            <a:schemeClr val="lt1"/>
                          </a:solidFill>
                          <a:latin typeface="Consolas"/>
                          <a:ea typeface="Consolas"/>
                          <a:cs typeface="Consolas"/>
                          <a:sym typeface="Consolas"/>
                        </a:rPr>
                        <a:t>ExecQuery</a:t>
                      </a:r>
                      <a:endParaRPr sz="1600">
                        <a:solidFill>
                          <a:schemeClr val="lt1"/>
                        </a:solidFill>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2"/>
                    </a:solidFill>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iwbemwcosmartenum</a:t>
                      </a:r>
                      <a:endParaRPr sz="1600">
                        <a:solidFill>
                          <a:srgbClr val="CE9178"/>
                        </a:solidFill>
                        <a:latin typeface="Consolas"/>
                        <a:ea typeface="Consolas"/>
                        <a:cs typeface="Consolas"/>
                        <a:sym typeface="Consolas"/>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Next</a:t>
                      </a:r>
                      <a:endParaRPr sz="1600">
                        <a:solidFill>
                          <a:schemeClr val="lt1"/>
                        </a:solidFill>
                        <a:latin typeface="Consolas"/>
                        <a:ea typeface="Consolas"/>
                        <a:cs typeface="Consolas"/>
                        <a:sym typeface="Consolas"/>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rtl="0" algn="l">
                        <a:lnSpc>
                          <a:spcPct val="135714"/>
                        </a:lnSpc>
                        <a:spcBef>
                          <a:spcPts val="0"/>
                        </a:spcBef>
                        <a:spcAft>
                          <a:spcPts val="0"/>
                        </a:spcAft>
                        <a:buNone/>
                      </a:pPr>
                      <a:r>
                        <a:rPr lang="en-GB" sz="1600">
                          <a:solidFill>
                            <a:srgbClr val="CE9178"/>
                          </a:solidFill>
                          <a:latin typeface="Consolas"/>
                          <a:ea typeface="Consolas"/>
                          <a:cs typeface="Consolas"/>
                          <a:sym typeface="Consolas"/>
                        </a:rPr>
                        <a:t>iwbemfetchsmartenum</a:t>
                      </a:r>
                      <a:endParaRPr sz="1600">
                        <a:solidFill>
                          <a:srgbClr val="CE9178"/>
                        </a:solidFill>
                        <a:latin typeface="Consolas"/>
                        <a:ea typeface="Consolas"/>
                        <a:cs typeface="Consolas"/>
                        <a:sym typeface="Consolas"/>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GB" sz="1600">
                          <a:solidFill>
                            <a:schemeClr val="lt1"/>
                          </a:solidFill>
                          <a:latin typeface="Consolas"/>
                          <a:ea typeface="Consolas"/>
                          <a:cs typeface="Consolas"/>
                          <a:sym typeface="Consolas"/>
                        </a:rPr>
                        <a:t>GetSmartEnum</a:t>
                      </a:r>
                      <a:endParaRPr sz="1600">
                        <a:solidFill>
                          <a:schemeClr val="lt1"/>
                        </a:solidFill>
                        <a:latin typeface="Consolas"/>
                        <a:ea typeface="Consolas"/>
                        <a:cs typeface="Consolas"/>
                        <a:sym typeface="Consolas"/>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1094" name="Google Shape;1094;p123"/>
          <p:cNvSpPr txBox="1"/>
          <p:nvPr/>
        </p:nvSpPr>
        <p:spPr>
          <a:xfrm>
            <a:off x="1534475" y="28975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call create</a:t>
            </a:r>
            <a:endParaRPr>
              <a:solidFill>
                <a:schemeClr val="lt1"/>
              </a:solidFill>
              <a:latin typeface="Consolas"/>
              <a:ea typeface="Consolas"/>
              <a:cs typeface="Consolas"/>
              <a:sym typeface="Consolas"/>
            </a:endParaRPr>
          </a:p>
        </p:txBody>
      </p:sp>
      <p:sp>
        <p:nvSpPr>
          <p:cNvPr id="1095" name="Google Shape;1095;p123"/>
          <p:cNvSpPr txBox="1"/>
          <p:nvPr/>
        </p:nvSpPr>
        <p:spPr>
          <a:xfrm>
            <a:off x="6182675" y="26689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onsolas"/>
                <a:ea typeface="Consolas"/>
                <a:cs typeface="Consolas"/>
                <a:sym typeface="Consolas"/>
              </a:rPr>
              <a:t>WMIC process get</a:t>
            </a:r>
            <a:endParaRPr>
              <a:solidFill>
                <a:schemeClr val="lt1"/>
              </a:solidFill>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24"/>
          <p:cNvSpPr txBox="1"/>
          <p:nvPr>
            <p:ph type="title"/>
          </p:nvPr>
        </p:nvSpPr>
        <p:spPr>
          <a:xfrm>
            <a:off x="682533" y="555467"/>
            <a:ext cx="111273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Drawbacks</a:t>
            </a:r>
            <a:endParaRPr/>
          </a:p>
        </p:txBody>
      </p:sp>
      <p:sp>
        <p:nvSpPr>
          <p:cNvPr id="1102" name="Google Shape;1102;p124"/>
          <p:cNvSpPr txBox="1"/>
          <p:nvPr>
            <p:ph idx="1" type="body"/>
          </p:nvPr>
        </p:nvSpPr>
        <p:spPr>
          <a:xfrm>
            <a:off x="682533" y="1295399"/>
            <a:ext cx="11127300" cy="4830900"/>
          </a:xfrm>
          <a:prstGeom prst="rect">
            <a:avLst/>
          </a:prstGeom>
        </p:spPr>
        <p:txBody>
          <a:bodyPr anchorCtr="0" anchor="t" bIns="91425" lIns="91425" spcFirstLastPara="1" rIns="91425" wrap="square" tIns="91425">
            <a:noAutofit/>
          </a:bodyPr>
          <a:lstStyle/>
          <a:p>
            <a:pPr indent="-349250" lvl="0" marL="457200" rtl="0" algn="l">
              <a:spcBef>
                <a:spcPts val="500"/>
              </a:spcBef>
              <a:spcAft>
                <a:spcPts val="0"/>
              </a:spcAft>
              <a:buClr>
                <a:schemeClr val="lt2"/>
              </a:buClr>
              <a:buSzPts val="1900"/>
              <a:buChar char="●"/>
            </a:pPr>
            <a:r>
              <a:rPr lang="en-GB"/>
              <a:t>Still only metadata based detection</a:t>
            </a:r>
            <a:endParaRPr/>
          </a:p>
          <a:p>
            <a:pPr indent="-349250" lvl="0" marL="457200" rtl="0" algn="l">
              <a:spcBef>
                <a:spcPts val="0"/>
              </a:spcBef>
              <a:spcAft>
                <a:spcPts val="0"/>
              </a:spcAft>
              <a:buClr>
                <a:schemeClr val="lt2"/>
              </a:buClr>
              <a:buSzPts val="1900"/>
              <a:buChar char="●"/>
            </a:pPr>
            <a:r>
              <a:rPr lang="en-GB"/>
              <a:t>Can’t differentiate between “good” and “bad” flows</a:t>
            </a:r>
            <a:endParaRPr/>
          </a:p>
          <a:p>
            <a:pPr indent="-330200" lvl="1" marL="914400" rtl="0" algn="l">
              <a:spcBef>
                <a:spcPts val="0"/>
              </a:spcBef>
              <a:spcAft>
                <a:spcPts val="0"/>
              </a:spcAft>
              <a:buSzPts val="1600"/>
              <a:buChar char="○"/>
            </a:pPr>
            <a:r>
              <a:rPr lang="en-GB"/>
              <a:t>Detection has to be context dependent</a:t>
            </a:r>
            <a:endParaRPr/>
          </a:p>
          <a:p>
            <a:pPr indent="-330200" lvl="1" marL="914400" rtl="0" algn="l">
              <a:spcBef>
                <a:spcPts val="0"/>
              </a:spcBef>
              <a:spcAft>
                <a:spcPts val="0"/>
              </a:spcAft>
              <a:buSzPts val="1600"/>
              <a:buChar char="○"/>
            </a:pPr>
            <a:r>
              <a:rPr lang="en-GB"/>
              <a:t>Will have to be heuristics based analysis</a:t>
            </a:r>
            <a:endParaRPr/>
          </a:p>
          <a:p>
            <a:pPr indent="-349250" lvl="0" marL="457200" rtl="0" algn="l">
              <a:spcBef>
                <a:spcPts val="0"/>
              </a:spcBef>
              <a:spcAft>
                <a:spcPts val="0"/>
              </a:spcAft>
              <a:buClr>
                <a:schemeClr val="lt2"/>
              </a:buClr>
              <a:buSzPts val="1900"/>
              <a:buChar char="●"/>
            </a:pPr>
            <a:r>
              <a:rPr lang="en-GB"/>
              <a:t>Can’t handle DCOM with certainty</a:t>
            </a:r>
            <a:endParaRPr/>
          </a:p>
          <a:p>
            <a:pPr indent="-349250" lvl="0" marL="457200" rtl="0" algn="l">
              <a:spcBef>
                <a:spcPts val="0"/>
              </a:spcBef>
              <a:spcAft>
                <a:spcPts val="0"/>
              </a:spcAft>
              <a:buClr>
                <a:schemeClr val="lt2"/>
              </a:buClr>
              <a:buSzPts val="1900"/>
              <a:buChar char="●"/>
            </a:pPr>
            <a:r>
              <a:rPr lang="en-GB"/>
              <a:t>No blocking, visibility only</a:t>
            </a:r>
            <a:endParaRPr/>
          </a:p>
          <a:p>
            <a:pPr indent="0" lvl="0" marL="0" rtl="0" algn="l">
              <a:spcBef>
                <a:spcPts val="5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009CDE"/>
      </a:dk2>
      <a:lt2>
        <a:srgbClr val="FF9933"/>
      </a:lt2>
      <a:accent1>
        <a:srgbClr val="D0343A"/>
      </a:accent1>
      <a:accent2>
        <a:srgbClr val="81BC00"/>
      </a:accent2>
      <a:accent3>
        <a:srgbClr val="002856"/>
      </a:accent3>
      <a:accent4>
        <a:srgbClr val="A8A8AA"/>
      </a:accent4>
      <a:accent5>
        <a:srgbClr val="54565B"/>
      </a:accent5>
      <a:accent6>
        <a:srgbClr val="000000"/>
      </a:accent6>
      <a:hlink>
        <a:srgbClr val="009CDE"/>
      </a:hlink>
      <a:folHlink>
        <a:srgbClr val="009C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